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542" r:id="rId2"/>
    <p:sldId id="296" r:id="rId3"/>
    <p:sldId id="298" r:id="rId4"/>
    <p:sldId id="529" r:id="rId5"/>
    <p:sldId id="530" r:id="rId6"/>
    <p:sldId id="535" r:id="rId7"/>
    <p:sldId id="536" r:id="rId8"/>
    <p:sldId id="537" r:id="rId9"/>
    <p:sldId id="538" r:id="rId10"/>
    <p:sldId id="539" r:id="rId11"/>
    <p:sldId id="540" r:id="rId12"/>
    <p:sldId id="528"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43"/>
    <p:restoredTop sz="72500" autoAdjust="0"/>
  </p:normalViewPr>
  <p:slideViewPr>
    <p:cSldViewPr snapToGrid="0">
      <p:cViewPr varScale="1">
        <p:scale>
          <a:sx n="62" d="100"/>
          <a:sy n="62" d="100"/>
        </p:scale>
        <p:origin x="1013"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FE92E9-9D8F-4EA6-A925-8E473DDA1956}" type="datetimeFigureOut">
              <a:rPr lang="zh-CN" altLang="en-US" smtClean="0"/>
              <a:t>2019/10/29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454E35-0DDD-4B16-89C1-9DC684986B06}" type="slidenum">
              <a:rPr lang="zh-CN" altLang="en-US" smtClean="0"/>
              <a:t>‹#›</a:t>
            </a:fld>
            <a:endParaRPr lang="zh-CN" altLang="en-US"/>
          </a:p>
        </p:txBody>
      </p:sp>
    </p:spTree>
    <p:extLst>
      <p:ext uri="{BB962C8B-B14F-4D97-AF65-F5344CB8AC3E}">
        <p14:creationId xmlns:p14="http://schemas.microsoft.com/office/powerpoint/2010/main" val="2985839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zhihu.com/question/65502802/answer/802678798"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hlinkClick r:id="rId3"/>
              </a:rPr>
              <a:t>https://www.zhihu.com</a:t>
            </a:r>
            <a:r>
              <a:rPr lang="en" altLang="zh-CN">
                <a:hlinkClick r:id="rId3"/>
              </a:rPr>
              <a:t>/question/65502802/answer/802678798</a:t>
            </a:r>
            <a:endParaRPr kumimoji="1" lang="zh-CN" altLang="en-US" dirty="0"/>
          </a:p>
        </p:txBody>
      </p:sp>
      <p:sp>
        <p:nvSpPr>
          <p:cNvPr id="4" name="灯片编号占位符 3"/>
          <p:cNvSpPr>
            <a:spLocks noGrp="1"/>
          </p:cNvSpPr>
          <p:nvPr>
            <p:ph type="sldNum" sz="quarter" idx="5"/>
          </p:nvPr>
        </p:nvSpPr>
        <p:spPr/>
        <p:txBody>
          <a:bodyPr/>
          <a:lstStyle/>
          <a:p>
            <a:fld id="{0B454E35-0DDD-4B16-89C1-9DC684986B06}" type="slidenum">
              <a:rPr lang="zh-CN" altLang="en-US" smtClean="0"/>
              <a:t>2</a:t>
            </a:fld>
            <a:endParaRPr lang="zh-CN" altLang="en-US"/>
          </a:p>
        </p:txBody>
      </p:sp>
    </p:spTree>
    <p:extLst>
      <p:ext uri="{BB962C8B-B14F-4D97-AF65-F5344CB8AC3E}">
        <p14:creationId xmlns:p14="http://schemas.microsoft.com/office/powerpoint/2010/main" val="22255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 网站和移动端应用有很多相同业务逻辑的重复代码。</a:t>
            </a:r>
            <a:endParaRPr lang="en-US" altLang="zh-CN" dirty="0"/>
          </a:p>
          <a:p>
            <a:r>
              <a:rPr lang="en-US" altLang="zh-CN" dirty="0"/>
              <a:t>+</a:t>
            </a:r>
            <a:r>
              <a:rPr lang="zh-CN" altLang="en-US" dirty="0"/>
              <a:t> 数据有时候通过数据库共享，有时候通过接口调用传输。接口调用关系杂乱。</a:t>
            </a:r>
            <a:endParaRPr lang="en-US" altLang="zh-CN" dirty="0"/>
          </a:p>
          <a:p>
            <a:r>
              <a:rPr lang="en-US" altLang="zh-CN" dirty="0"/>
              <a:t>+</a:t>
            </a:r>
            <a:r>
              <a:rPr lang="zh-CN" altLang="en-US" dirty="0"/>
              <a:t> 数据库表结构被多个应用依赖，无法重构和优化。</a:t>
            </a:r>
            <a:endParaRPr lang="en-US" altLang="zh-CN" dirty="0"/>
          </a:p>
          <a:p>
            <a:r>
              <a:rPr lang="en-US" altLang="zh-CN" dirty="0"/>
              <a:t>+</a:t>
            </a:r>
            <a:r>
              <a:rPr lang="zh-CN" altLang="en-US" dirty="0"/>
              <a:t> 所有应用都在一个数据库上操作，数据库出现性能瓶颈。特别是数据分析跑起来的时候，数据库性能急剧下降。</a:t>
            </a:r>
            <a:endParaRPr lang="en-US" altLang="zh-CN" dirty="0"/>
          </a:p>
          <a:p>
            <a:r>
              <a:rPr lang="en-US" altLang="zh-CN" dirty="0"/>
              <a:t>+</a:t>
            </a:r>
            <a:r>
              <a:rPr lang="zh-CN" altLang="en-US" dirty="0"/>
              <a:t> 开发、测试、部署、维护愈发困难。即使只改动一个小功能，也需要整个应用一起发布。有时候发布会不小心带上了一些未经测试的代码，或者修改了一个功能后，另一个意想不到的地方出错了。为了减轻发布可能产生的问题的影响和线上业务停顿的影响，所有应用都要在凌晨三四点执行发布。发布后为了验证应用正常运行，还得盯到第二天白天的用户高峰期</a:t>
            </a:r>
            <a:r>
              <a:rPr lang="en-US" altLang="zh-CN" dirty="0"/>
              <a:t>……</a:t>
            </a:r>
          </a:p>
          <a:p>
            <a:r>
              <a:rPr lang="en-US" altLang="zh-CN" dirty="0"/>
              <a:t>+</a:t>
            </a:r>
            <a:r>
              <a:rPr lang="zh-CN" altLang="en-US" dirty="0"/>
              <a:t> 团队出现推诿扯皮现象。关于一些公用的功能应该建设在哪个应用上的问题常常要争论很久，最后要么干脆各做各的，或者随便放个地方但是都不维护。</a:t>
            </a:r>
            <a:endParaRPr lang="en-US" altLang="zh-CN" dirty="0"/>
          </a:p>
          <a:p>
            <a:endParaRPr lang="en-US" altLang="zh-CN" dirty="0"/>
          </a:p>
          <a:p>
            <a:endParaRPr lang="en-US" altLang="zh-CN" dirty="0"/>
          </a:p>
          <a:p>
            <a:r>
              <a:rPr lang="zh-CN" altLang="en-US" sz="1200" b="0" i="0" kern="1200" dirty="0">
                <a:solidFill>
                  <a:schemeClr val="tx1"/>
                </a:solidFill>
                <a:effectLst/>
                <a:latin typeface="+mn-lt"/>
                <a:ea typeface="+mn-ea"/>
                <a:cs typeface="+mn-cs"/>
              </a:rPr>
              <a:t>尽管有着诸多问题，但也不能否认这一阶段的成果：快速地根据业务变化建设了系统。不过</a:t>
            </a:r>
            <a:r>
              <a:rPr lang="zh-CN" altLang="en-US" sz="1200" b="1" i="0" kern="1200" dirty="0">
                <a:solidFill>
                  <a:schemeClr val="tx1"/>
                </a:solidFill>
                <a:effectLst/>
                <a:latin typeface="+mn-lt"/>
                <a:ea typeface="+mn-ea"/>
                <a:cs typeface="+mn-cs"/>
              </a:rPr>
              <a:t>紧迫且繁重的任务容易使人陷入局部、短浅的思维方式，从而做出妥协式的决策</a:t>
            </a:r>
            <a:r>
              <a:rPr lang="zh-CN" altLang="en-US" sz="1200" b="0" i="0" kern="1200" dirty="0">
                <a:solidFill>
                  <a:schemeClr val="tx1"/>
                </a:solidFill>
                <a:effectLst/>
                <a:latin typeface="+mn-lt"/>
                <a:ea typeface="+mn-ea"/>
                <a:cs typeface="+mn-cs"/>
              </a:rPr>
              <a:t>。在这种架构中，每个人都只关注在自己的一亩三分地，缺乏全局的、长远的设计。长此以往，系统建设将会越来越困难，甚至陷入不断推翻、重建的循环。</a:t>
            </a: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0B454E35-0DDD-4B16-89C1-9DC684986B06}" type="slidenum">
              <a:rPr lang="zh-CN" altLang="en-US" smtClean="0"/>
              <a:t>7</a:t>
            </a:fld>
            <a:endParaRPr lang="zh-CN" altLang="en-US"/>
          </a:p>
        </p:txBody>
      </p:sp>
    </p:spTree>
    <p:extLst>
      <p:ext uri="{BB962C8B-B14F-4D97-AF65-F5344CB8AC3E}">
        <p14:creationId xmlns:p14="http://schemas.microsoft.com/office/powerpoint/2010/main" val="8840043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1A1A1A"/>
                </a:solidFill>
                <a:latin typeface="-apple-system"/>
              </a:rPr>
              <a:t>各个应用后台只需从这些服务获取所需的数据，从而删去了大量冗余的代码，就剩个轻薄的控制层和前端。</a:t>
            </a: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0B454E35-0DDD-4B16-89C1-9DC684986B06}" type="slidenum">
              <a:rPr lang="zh-CN" altLang="en-US" smtClean="0"/>
              <a:t>8</a:t>
            </a:fld>
            <a:endParaRPr lang="zh-CN" altLang="en-US"/>
          </a:p>
        </p:txBody>
      </p:sp>
    </p:spTree>
    <p:extLst>
      <p:ext uri="{BB962C8B-B14F-4D97-AF65-F5344CB8AC3E}">
        <p14:creationId xmlns:p14="http://schemas.microsoft.com/office/powerpoint/2010/main" val="1302169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如果一直保持共用数据库的模式，则整个架构会越来越僵化，失去了</a:t>
            </a:r>
            <a:r>
              <a:rPr lang="en-US" altLang="zh-CN" sz="1200" dirty="0"/>
              <a:t>SOA</a:t>
            </a:r>
            <a:r>
              <a:rPr lang="zh-CN" altLang="en-US" sz="1200" dirty="0"/>
              <a:t>架构的意义。</a:t>
            </a:r>
            <a:endParaRPr lang="en-US" altLang="zh-CN" sz="1200" dirty="0"/>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完全拆分后各个服务可以采用异构的技术。比如数据分析服务可以使用数据仓库作为持久化层，以便于高效地做一些统计计算；商品服务和促销服务访问频率比较大，因此加入了缓存机制等。</a:t>
            </a:r>
            <a:endParaRPr kumimoji="1" lang="zh-CN" altLang="en-US" dirty="0"/>
          </a:p>
        </p:txBody>
      </p:sp>
      <p:sp>
        <p:nvSpPr>
          <p:cNvPr id="4" name="灯片编号占位符 3"/>
          <p:cNvSpPr>
            <a:spLocks noGrp="1"/>
          </p:cNvSpPr>
          <p:nvPr>
            <p:ph type="sldNum" sz="quarter" idx="5"/>
          </p:nvPr>
        </p:nvSpPr>
        <p:spPr/>
        <p:txBody>
          <a:bodyPr/>
          <a:lstStyle/>
          <a:p>
            <a:fld id="{0B454E35-0DDD-4B16-89C1-9DC684986B06}" type="slidenum">
              <a:rPr lang="zh-CN" altLang="en-US" smtClean="0"/>
              <a:t>10</a:t>
            </a:fld>
            <a:endParaRPr lang="zh-CN" altLang="en-US"/>
          </a:p>
        </p:txBody>
      </p:sp>
    </p:spTree>
    <p:extLst>
      <p:ext uri="{BB962C8B-B14F-4D97-AF65-F5344CB8AC3E}">
        <p14:creationId xmlns:p14="http://schemas.microsoft.com/office/powerpoint/2010/main" val="4012188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单体应用的时代，公共的业务功能经常没有明确的归属。最后要么各做各的，每个人都重新实现了一遍；要么是随机一个人（一般是能力比较强或者比较热心的人）做到他负责的应用里面。在后者的情况下，这个人在负责自己应用之外，还要额外负责给别人提供这些公共的功能</a:t>
            </a:r>
            <a:r>
              <a:rPr lang="en-US" altLang="zh-CN" dirty="0"/>
              <a:t>——</a:t>
            </a:r>
            <a:r>
              <a:rPr lang="zh-CN" altLang="en-US" dirty="0"/>
              <a:t>而这个功能本来是无人负责的，仅仅因为他能力较强</a:t>
            </a:r>
            <a:r>
              <a:rPr lang="en-US" altLang="zh-CN" dirty="0"/>
              <a:t>/</a:t>
            </a:r>
            <a:r>
              <a:rPr lang="zh-CN" altLang="en-US" dirty="0"/>
              <a:t>比较热心，就莫名地背锅（这种情况还被美其名曰能者多劳）。结果最后大家都不愿意提供公共的功能。长此以往，团队里的人渐渐变得各自为政，不再关心全局的架构设计。</a:t>
            </a:r>
          </a:p>
          <a:p>
            <a:endParaRPr kumimoji="1" lang="zh-CN" altLang="en-US" dirty="0"/>
          </a:p>
        </p:txBody>
      </p:sp>
      <p:sp>
        <p:nvSpPr>
          <p:cNvPr id="4" name="灯片编号占位符 3"/>
          <p:cNvSpPr>
            <a:spLocks noGrp="1"/>
          </p:cNvSpPr>
          <p:nvPr>
            <p:ph type="sldNum" sz="quarter" idx="5"/>
          </p:nvPr>
        </p:nvSpPr>
        <p:spPr/>
        <p:txBody>
          <a:bodyPr/>
          <a:lstStyle/>
          <a:p>
            <a:fld id="{0B454E35-0DDD-4B16-89C1-9DC684986B06}" type="slidenum">
              <a:rPr lang="zh-CN" altLang="en-US" smtClean="0"/>
              <a:t>11</a:t>
            </a:fld>
            <a:endParaRPr lang="zh-CN" altLang="en-US"/>
          </a:p>
        </p:txBody>
      </p:sp>
    </p:spTree>
    <p:extLst>
      <p:ext uri="{BB962C8B-B14F-4D97-AF65-F5344CB8AC3E}">
        <p14:creationId xmlns:p14="http://schemas.microsoft.com/office/powerpoint/2010/main" val="2909543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52FCF-18D0-4791-8DA8-07BE3C38C14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85715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186B3F-EC29-40BA-A525-08E40421DA8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3EB90B1-F0FE-4376-9177-D3687F35BB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8CE55D3-AF65-4167-A67D-A4D47EC2D79F}"/>
              </a:ext>
            </a:extLst>
          </p:cNvPr>
          <p:cNvSpPr>
            <a:spLocks noGrp="1"/>
          </p:cNvSpPr>
          <p:nvPr>
            <p:ph type="dt" sz="half" idx="10"/>
          </p:nvPr>
        </p:nvSpPr>
        <p:spPr/>
        <p:txBody>
          <a:bodyPr/>
          <a:lstStyle/>
          <a:p>
            <a:fld id="{D25A4991-5E4F-4E13-94A8-04EF9A219258}" type="datetimeFigureOut">
              <a:rPr lang="zh-CN" altLang="en-US" smtClean="0"/>
              <a:t>2019/10/29</a:t>
            </a:fld>
            <a:endParaRPr lang="zh-CN" altLang="en-US"/>
          </a:p>
        </p:txBody>
      </p:sp>
      <p:sp>
        <p:nvSpPr>
          <p:cNvPr id="5" name="页脚占位符 4">
            <a:extLst>
              <a:ext uri="{FF2B5EF4-FFF2-40B4-BE49-F238E27FC236}">
                <a16:creationId xmlns:a16="http://schemas.microsoft.com/office/drawing/2014/main" id="{B5777DE2-6154-49BC-9DC0-C8754085AE1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D76BD0E-16FD-4D28-A250-158911A0044A}"/>
              </a:ext>
            </a:extLst>
          </p:cNvPr>
          <p:cNvSpPr>
            <a:spLocks noGrp="1"/>
          </p:cNvSpPr>
          <p:nvPr>
            <p:ph type="sldNum" sz="quarter" idx="12"/>
          </p:nvPr>
        </p:nvSpPr>
        <p:spPr/>
        <p:txBody>
          <a:bodyPr/>
          <a:lstStyle/>
          <a:p>
            <a:fld id="{E6369252-08F6-4207-86AF-8464A7124722}" type="slidenum">
              <a:rPr lang="zh-CN" altLang="en-US" smtClean="0"/>
              <a:t>‹#›</a:t>
            </a:fld>
            <a:endParaRPr lang="zh-CN" altLang="en-US"/>
          </a:p>
        </p:txBody>
      </p:sp>
    </p:spTree>
    <p:extLst>
      <p:ext uri="{BB962C8B-B14F-4D97-AF65-F5344CB8AC3E}">
        <p14:creationId xmlns:p14="http://schemas.microsoft.com/office/powerpoint/2010/main" val="3983453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3299B6-8F60-431D-B332-079AD794243A}"/>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D31C7907-B18F-439C-9728-1EBC93999A8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29248A-4897-4249-9337-45D796C7468C}"/>
              </a:ext>
            </a:extLst>
          </p:cNvPr>
          <p:cNvSpPr>
            <a:spLocks noGrp="1"/>
          </p:cNvSpPr>
          <p:nvPr>
            <p:ph type="dt" sz="half" idx="10"/>
          </p:nvPr>
        </p:nvSpPr>
        <p:spPr/>
        <p:txBody>
          <a:bodyPr/>
          <a:lstStyle/>
          <a:p>
            <a:fld id="{D25A4991-5E4F-4E13-94A8-04EF9A219258}" type="datetimeFigureOut">
              <a:rPr lang="zh-CN" altLang="en-US" smtClean="0"/>
              <a:t>2019/10/29</a:t>
            </a:fld>
            <a:endParaRPr lang="zh-CN" altLang="en-US"/>
          </a:p>
        </p:txBody>
      </p:sp>
      <p:sp>
        <p:nvSpPr>
          <p:cNvPr id="5" name="页脚占位符 4">
            <a:extLst>
              <a:ext uri="{FF2B5EF4-FFF2-40B4-BE49-F238E27FC236}">
                <a16:creationId xmlns:a16="http://schemas.microsoft.com/office/drawing/2014/main" id="{E98F9E7D-ADE9-4F0D-94E9-6F6F657FA67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53644B5-C7E7-440A-BC19-7DF6D6662567}"/>
              </a:ext>
            </a:extLst>
          </p:cNvPr>
          <p:cNvSpPr>
            <a:spLocks noGrp="1"/>
          </p:cNvSpPr>
          <p:nvPr>
            <p:ph type="sldNum" sz="quarter" idx="12"/>
          </p:nvPr>
        </p:nvSpPr>
        <p:spPr/>
        <p:txBody>
          <a:bodyPr/>
          <a:lstStyle/>
          <a:p>
            <a:fld id="{E6369252-08F6-4207-86AF-8464A7124722}" type="slidenum">
              <a:rPr lang="zh-CN" altLang="en-US" smtClean="0"/>
              <a:t>‹#›</a:t>
            </a:fld>
            <a:endParaRPr lang="zh-CN" altLang="en-US"/>
          </a:p>
        </p:txBody>
      </p:sp>
    </p:spTree>
    <p:extLst>
      <p:ext uri="{BB962C8B-B14F-4D97-AF65-F5344CB8AC3E}">
        <p14:creationId xmlns:p14="http://schemas.microsoft.com/office/powerpoint/2010/main" val="3646271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5092CC-45AC-4B8A-9301-9FE352F7724B}" type="datetimeFigureOut">
              <a:rPr lang="en-US" smtClean="0"/>
              <a:t>10/29/2019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AFD5E6-9E15-47C8-9BDB-0652B30117BD}" type="slidenum">
              <a:rPr lang="en-US" smtClean="0"/>
              <a:t>‹#›</a:t>
            </a:fld>
            <a:endParaRPr lang="en-US"/>
          </a:p>
        </p:txBody>
      </p:sp>
    </p:spTree>
    <p:extLst>
      <p:ext uri="{BB962C8B-B14F-4D97-AF65-F5344CB8AC3E}">
        <p14:creationId xmlns:p14="http://schemas.microsoft.com/office/powerpoint/2010/main" val="11321988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D5CEF85-0CE1-4E92-9D31-106EA2B6C3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4D451C8-2C39-4059-A435-0CDA1586FB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CDAF0FB-781F-4CF4-9D40-E727F975FB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5A4991-5E4F-4E13-94A8-04EF9A219258}" type="datetimeFigureOut">
              <a:rPr lang="zh-CN" altLang="en-US" smtClean="0"/>
              <a:t>2019/10/29</a:t>
            </a:fld>
            <a:endParaRPr lang="zh-CN" altLang="en-US"/>
          </a:p>
        </p:txBody>
      </p:sp>
      <p:sp>
        <p:nvSpPr>
          <p:cNvPr id="5" name="页脚占位符 4">
            <a:extLst>
              <a:ext uri="{FF2B5EF4-FFF2-40B4-BE49-F238E27FC236}">
                <a16:creationId xmlns:a16="http://schemas.microsoft.com/office/drawing/2014/main" id="{B9CBEBFD-7170-4318-A7ED-4DE89B023C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9986A95-4381-44CC-90C2-DE8301FA3F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369252-08F6-4207-86AF-8464A7124722}" type="slidenum">
              <a:rPr lang="zh-CN" altLang="en-US" smtClean="0"/>
              <a:t>‹#›</a:t>
            </a:fld>
            <a:endParaRPr lang="zh-CN" altLang="en-US"/>
          </a:p>
        </p:txBody>
      </p:sp>
    </p:spTree>
    <p:extLst>
      <p:ext uri="{BB962C8B-B14F-4D97-AF65-F5344CB8AC3E}">
        <p14:creationId xmlns:p14="http://schemas.microsoft.com/office/powerpoint/2010/main" val="36613797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4.jp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7.tif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5BEF5B68-438C-A045-ABD5-E91059E0FDAF}"/>
              </a:ext>
            </a:extLst>
          </p:cNvPr>
          <p:cNvSpPr/>
          <p:nvPr/>
        </p:nvSpPr>
        <p:spPr>
          <a:xfrm flipH="1">
            <a:off x="0" y="0"/>
            <a:ext cx="12192000" cy="6858000"/>
          </a:xfrm>
          <a:prstGeom prst="rect">
            <a:avLst/>
          </a:prstGeom>
          <a:blipFill dpi="0" rotWithShape="1">
            <a:blip r:embed="rId2"/>
            <a:srcRect/>
            <a:tile tx="0" ty="0" sx="78000" sy="78000" flip="none" algn="ctr"/>
          </a:blip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微软雅黑"/>
              <a:cs typeface="+mn-cs"/>
            </a:endParaRPr>
          </a:p>
        </p:txBody>
      </p:sp>
      <p:sp>
        <p:nvSpPr>
          <p:cNvPr id="3" name="Rectangle 9">
            <a:extLst>
              <a:ext uri="{FF2B5EF4-FFF2-40B4-BE49-F238E27FC236}">
                <a16:creationId xmlns:a16="http://schemas.microsoft.com/office/drawing/2014/main" id="{25E9B104-5073-154A-9EEF-0AB14155027D}"/>
              </a:ext>
            </a:extLst>
          </p:cNvPr>
          <p:cNvSpPr/>
          <p:nvPr/>
        </p:nvSpPr>
        <p:spPr>
          <a:xfrm>
            <a:off x="-46383" y="0"/>
            <a:ext cx="12192000" cy="6858000"/>
          </a:xfrm>
          <a:prstGeom prst="rect">
            <a:avLst/>
          </a:prstGeom>
          <a:gradFill flip="none" rotWithShape="1">
            <a:gsLst>
              <a:gs pos="0">
                <a:srgbClr val="350033">
                  <a:alpha val="85000"/>
                </a:srgbClr>
              </a:gs>
              <a:gs pos="50000">
                <a:srgbClr val="214161">
                  <a:alpha val="90000"/>
                </a:srgbClr>
              </a:gs>
              <a:gs pos="100000">
                <a:srgbClr val="0B8491">
                  <a:alpha val="90000"/>
                </a:srgbClr>
              </a:gs>
            </a:gsLst>
            <a:lin ang="0" scaled="1"/>
            <a:tileRect/>
          </a:gra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微软雅黑"/>
              <a:cs typeface="+mn-cs"/>
            </a:endParaRPr>
          </a:p>
        </p:txBody>
      </p:sp>
      <p:sp>
        <p:nvSpPr>
          <p:cNvPr id="4" name="Rectangle 11">
            <a:extLst>
              <a:ext uri="{FF2B5EF4-FFF2-40B4-BE49-F238E27FC236}">
                <a16:creationId xmlns:a16="http://schemas.microsoft.com/office/drawing/2014/main" id="{4F606074-917C-E24A-8060-A6BF6B9E4E24}"/>
              </a:ext>
            </a:extLst>
          </p:cNvPr>
          <p:cNvSpPr>
            <a:spLocks noChangeArrowheads="1"/>
          </p:cNvSpPr>
          <p:nvPr/>
        </p:nvSpPr>
        <p:spPr bwMode="auto">
          <a:xfrm>
            <a:off x="3165476" y="2904796"/>
            <a:ext cx="624433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zh-CN" altLang="en-US" sz="4400" b="1" dirty="0">
                <a:solidFill>
                  <a:schemeClr val="accent5">
                    <a:lumMod val="20000"/>
                    <a:lumOff val="80000"/>
                  </a:schemeClr>
                </a:solidFill>
              </a:rPr>
              <a:t>面向服务的架构（</a:t>
            </a:r>
            <a:r>
              <a:rPr lang="en-US" altLang="zh-CN" sz="4400" b="1" dirty="0">
                <a:solidFill>
                  <a:schemeClr val="accent5">
                    <a:lumMod val="20000"/>
                    <a:lumOff val="80000"/>
                  </a:schemeClr>
                </a:solidFill>
              </a:rPr>
              <a:t>SOA</a:t>
            </a:r>
            <a:r>
              <a:rPr lang="zh-CN" altLang="en-US" sz="4400" b="1" dirty="0">
                <a:solidFill>
                  <a:schemeClr val="accent5">
                    <a:lumMod val="20000"/>
                    <a:lumOff val="80000"/>
                  </a:schemeClr>
                </a:solidFill>
              </a:rPr>
              <a:t>）</a:t>
            </a:r>
          </a:p>
        </p:txBody>
      </p:sp>
      <p:sp>
        <p:nvSpPr>
          <p:cNvPr id="5" name="TextBox 12">
            <a:extLst>
              <a:ext uri="{FF2B5EF4-FFF2-40B4-BE49-F238E27FC236}">
                <a16:creationId xmlns:a16="http://schemas.microsoft.com/office/drawing/2014/main" id="{42EC61DB-9772-034E-9780-15E8534C6D6B}"/>
              </a:ext>
            </a:extLst>
          </p:cNvPr>
          <p:cNvSpPr txBox="1">
            <a:spLocks noChangeArrowheads="1"/>
          </p:cNvSpPr>
          <p:nvPr/>
        </p:nvSpPr>
        <p:spPr bwMode="auto">
          <a:xfrm>
            <a:off x="7427463" y="4384285"/>
            <a:ext cx="1982351" cy="116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1450" indent="-1714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zh-CN" altLang="en-US" sz="1600" b="1" dirty="0">
                <a:solidFill>
                  <a:schemeClr val="accent5">
                    <a:lumMod val="20000"/>
                    <a:lumOff val="80000"/>
                  </a:schemeClr>
                </a:solidFill>
              </a:rPr>
              <a:t>谢俊宇</a:t>
            </a:r>
            <a:endParaRPr lang="en-US" altLang="zh-CN" sz="1600" b="1" dirty="0">
              <a:solidFill>
                <a:schemeClr val="accent5">
                  <a:lumMod val="20000"/>
                  <a:lumOff val="80000"/>
                </a:schemeClr>
              </a:solidFill>
            </a:endParaRPr>
          </a:p>
          <a:p>
            <a:pPr>
              <a:lnSpc>
                <a:spcPct val="150000"/>
              </a:lnSpc>
            </a:pPr>
            <a:r>
              <a:rPr lang="zh-CN" altLang="en-US" sz="1600" b="1" dirty="0">
                <a:solidFill>
                  <a:schemeClr val="accent5">
                    <a:lumMod val="20000"/>
                    <a:lumOff val="80000"/>
                  </a:schemeClr>
                </a:solidFill>
                <a:latin typeface="Times New Roman" panose="02020603050405020304" pitchFamily="18" charset="0"/>
                <a:cs typeface="Times New Roman" panose="02020603050405020304" pitchFamily="18" charset="0"/>
              </a:rPr>
              <a:t>信管研</a:t>
            </a:r>
            <a:r>
              <a:rPr lang="en-US" altLang="zh-CN" sz="1600" b="1" dirty="0">
                <a:solidFill>
                  <a:schemeClr val="accent5">
                    <a:lumMod val="20000"/>
                    <a:lumOff val="80000"/>
                  </a:schemeClr>
                </a:solidFill>
                <a:latin typeface="Times New Roman" panose="02020603050405020304" pitchFamily="18" charset="0"/>
                <a:cs typeface="Times New Roman" panose="02020603050405020304" pitchFamily="18" charset="0"/>
              </a:rPr>
              <a:t>1901</a:t>
            </a:r>
          </a:p>
          <a:p>
            <a:pPr>
              <a:lnSpc>
                <a:spcPct val="150000"/>
              </a:lnSpc>
            </a:pPr>
            <a:r>
              <a:rPr lang="en-US" altLang="zh-CN" sz="1600" b="1" dirty="0">
                <a:solidFill>
                  <a:schemeClr val="accent5">
                    <a:lumMod val="20000"/>
                    <a:lumOff val="80000"/>
                  </a:schemeClr>
                </a:solidFill>
                <a:latin typeface="Times New Roman" panose="02020603050405020304" pitchFamily="18" charset="0"/>
                <a:cs typeface="Times New Roman" panose="02020603050405020304" pitchFamily="18" charset="0"/>
              </a:rPr>
              <a:t>2019-10</a:t>
            </a:r>
            <a:endParaRPr kumimoji="0" lang="en-US" altLang="zh-CN" sz="1600" b="0" i="0" u="none" strike="noStrike" kern="1200" cap="none" spc="0" normalizeH="0" baseline="0" noProof="0" dirty="0">
              <a:ln>
                <a:noFill/>
              </a:ln>
              <a:solidFill>
                <a:schemeClr val="accent5">
                  <a:lumMod val="20000"/>
                  <a:lumOff val="80000"/>
                </a:schemeClr>
              </a:solidFill>
              <a:effectLst/>
              <a:uLnTx/>
              <a:uFillTx/>
              <a:latin typeface="+mj-ea"/>
              <a:ea typeface="+mj-ea"/>
            </a:endParaRPr>
          </a:p>
        </p:txBody>
      </p:sp>
    </p:spTree>
    <p:extLst>
      <p:ext uri="{BB962C8B-B14F-4D97-AF65-F5344CB8AC3E}">
        <p14:creationId xmlns:p14="http://schemas.microsoft.com/office/powerpoint/2010/main" val="925012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11D2000-284F-AB46-8935-130AE4A4E044}"/>
              </a:ext>
            </a:extLst>
          </p:cNvPr>
          <p:cNvSpPr>
            <a:spLocks noGrp="1"/>
          </p:cNvSpPr>
          <p:nvPr>
            <p:ph idx="1"/>
          </p:nvPr>
        </p:nvSpPr>
        <p:spPr>
          <a:xfrm>
            <a:off x="1207604" y="670908"/>
            <a:ext cx="9776791" cy="4351338"/>
          </a:xfrm>
        </p:spPr>
        <p:txBody>
          <a:bodyPr>
            <a:normAutofit/>
          </a:bodyPr>
          <a:lstStyle/>
          <a:p>
            <a:endParaRPr lang="en-US" altLang="zh-CN" sz="2400" dirty="0">
              <a:latin typeface="Microsoft YaHei" panose="020B0503020204020204" pitchFamily="34" charset="-122"/>
              <a:ea typeface="Microsoft YaHei" panose="020B0503020204020204" pitchFamily="34" charset="-122"/>
            </a:endParaRPr>
          </a:p>
          <a:p>
            <a:pPr marL="0" indent="0">
              <a:buNone/>
            </a:pPr>
            <a:endParaRPr lang="en-US" altLang="zh-CN" sz="2400" dirty="0">
              <a:latin typeface="Microsoft YaHei" panose="020B0503020204020204" pitchFamily="34" charset="-122"/>
              <a:ea typeface="Microsoft YaHei" panose="020B0503020204020204" pitchFamily="34" charset="-122"/>
            </a:endParaRPr>
          </a:p>
          <a:p>
            <a:r>
              <a:rPr lang="zh-CN" altLang="en-US" sz="2400" dirty="0">
                <a:latin typeface="Microsoft YaHei" panose="020B0503020204020204" pitchFamily="34" charset="-122"/>
                <a:ea typeface="Microsoft YaHei" panose="020B0503020204020204" pitchFamily="34" charset="-122"/>
              </a:rPr>
              <a:t>拆分数据库，所有持久化层相互隔离，由各个服务自己负责。</a:t>
            </a:r>
            <a:endParaRPr lang="en-US" altLang="zh-CN" sz="2400" dirty="0">
              <a:latin typeface="Microsoft YaHei" panose="020B0503020204020204" pitchFamily="34" charset="-122"/>
              <a:ea typeface="Microsoft YaHei" panose="020B0503020204020204" pitchFamily="34" charset="-122"/>
            </a:endParaRPr>
          </a:p>
          <a:p>
            <a:r>
              <a:rPr lang="zh-CN" altLang="en-US" sz="2400" dirty="0">
                <a:latin typeface="Microsoft YaHei" panose="020B0503020204020204" pitchFamily="34" charset="-122"/>
                <a:ea typeface="Microsoft YaHei" panose="020B0503020204020204" pitchFamily="34" charset="-122"/>
              </a:rPr>
              <a:t>为了提高系统的实时性，加入消息队列机制。</a:t>
            </a:r>
            <a:endParaRPr kumimoji="1" lang="zh-CN" altLang="en-US" sz="240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5C7A3BE9-9B03-764A-B443-FDEF943CFD66}"/>
              </a:ext>
            </a:extLst>
          </p:cNvPr>
          <p:cNvPicPr>
            <a:picLocks noChangeAspect="1"/>
          </p:cNvPicPr>
          <p:nvPr/>
        </p:nvPicPr>
        <p:blipFill>
          <a:blip r:embed="rId3"/>
          <a:stretch>
            <a:fillRect/>
          </a:stretch>
        </p:blipFill>
        <p:spPr>
          <a:xfrm>
            <a:off x="3834438" y="2815658"/>
            <a:ext cx="4523121" cy="3819525"/>
          </a:xfrm>
          <a:prstGeom prst="rect">
            <a:avLst/>
          </a:prstGeom>
        </p:spPr>
      </p:pic>
      <p:cxnSp>
        <p:nvCxnSpPr>
          <p:cNvPr id="6" name="直接连接符 7">
            <a:extLst>
              <a:ext uri="{FF2B5EF4-FFF2-40B4-BE49-F238E27FC236}">
                <a16:creationId xmlns:a16="http://schemas.microsoft.com/office/drawing/2014/main" id="{69EE0925-71CE-304F-A2B9-10F22C059213}"/>
              </a:ext>
            </a:extLst>
          </p:cNvPr>
          <p:cNvCxnSpPr/>
          <p:nvPr/>
        </p:nvCxnSpPr>
        <p:spPr>
          <a:xfrm>
            <a:off x="717452" y="1127974"/>
            <a:ext cx="1063634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1438E9D5-7596-DE41-A9A2-61F6324A9D69}"/>
              </a:ext>
            </a:extLst>
          </p:cNvPr>
          <p:cNvPicPr>
            <a:picLocks noChangeAspect="1"/>
          </p:cNvPicPr>
          <p:nvPr/>
        </p:nvPicPr>
        <p:blipFill rotWithShape="1">
          <a:blip r:embed="rId4">
            <a:clrChange>
              <a:clrFrom>
                <a:srgbClr val="E9F3FD"/>
              </a:clrFrom>
              <a:clrTo>
                <a:srgbClr val="E9F3FD">
                  <a:alpha val="0"/>
                </a:srgbClr>
              </a:clrTo>
            </a:clrChange>
            <a:extLst>
              <a:ext uri="{28A0092B-C50C-407E-A947-70E740481C1C}">
                <a14:useLocalDpi xmlns:a14="http://schemas.microsoft.com/office/drawing/2010/main" val="0"/>
              </a:ext>
            </a:extLst>
          </a:blip>
          <a:srcRect r="85612"/>
          <a:stretch/>
        </p:blipFill>
        <p:spPr>
          <a:xfrm>
            <a:off x="10210784" y="51134"/>
            <a:ext cx="973032" cy="1064860"/>
          </a:xfrm>
          <a:prstGeom prst="rect">
            <a:avLst/>
          </a:prstGeom>
        </p:spPr>
      </p:pic>
      <p:pic>
        <p:nvPicPr>
          <p:cNvPr id="8" name="Picture 12" descr="C:\Users\BISTU-SIM\Desktop\Documents\01学校有关文件\00综合\学校标识\标、中英文组合副本.gif">
            <a:extLst>
              <a:ext uri="{FF2B5EF4-FFF2-40B4-BE49-F238E27FC236}">
                <a16:creationId xmlns:a16="http://schemas.microsoft.com/office/drawing/2014/main" id="{828AE410-83E3-234D-AC65-4724B1CAE004}"/>
              </a:ext>
            </a:extLst>
          </p:cNvPr>
          <p:cNvPicPr>
            <a:picLocks noChangeAspect="1" noChangeArrowheads="1"/>
          </p:cNvPicPr>
          <p:nvPr/>
        </p:nvPicPr>
        <p:blipFill rotWithShape="1">
          <a:blip r:embed="rId5" cstate="print"/>
          <a:srcRect l="3517" t="9035" r="2625" b="5557"/>
          <a:stretch/>
        </p:blipFill>
        <p:spPr bwMode="auto">
          <a:xfrm>
            <a:off x="717452" y="222817"/>
            <a:ext cx="3066107" cy="713260"/>
          </a:xfrm>
          <a:prstGeom prst="rect">
            <a:avLst/>
          </a:prstGeom>
          <a:solidFill>
            <a:schemeClr val="bg1"/>
          </a:solidFill>
          <a:ln w="9525">
            <a:noFill/>
            <a:miter lim="800000"/>
            <a:headEnd/>
            <a:tailEnd/>
          </a:ln>
        </p:spPr>
      </p:pic>
    </p:spTree>
    <p:extLst>
      <p:ext uri="{BB962C8B-B14F-4D97-AF65-F5344CB8AC3E}">
        <p14:creationId xmlns:p14="http://schemas.microsoft.com/office/powerpoint/2010/main" val="2691890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191C09-AC44-A049-9E49-45B2389D666A}"/>
              </a:ext>
            </a:extLst>
          </p:cNvPr>
          <p:cNvSpPr>
            <a:spLocks noGrp="1"/>
          </p:cNvSpPr>
          <p:nvPr>
            <p:ph type="title"/>
          </p:nvPr>
        </p:nvSpPr>
        <p:spPr>
          <a:xfrm>
            <a:off x="4190984" y="1662726"/>
            <a:ext cx="6019800" cy="876300"/>
          </a:xfrm>
        </p:spPr>
        <p:txBody>
          <a:bodyPr>
            <a:normAutofit/>
          </a:bodyPr>
          <a:lstStyle/>
          <a:p>
            <a:r>
              <a:rPr kumimoji="1" lang="zh-CN" altLang="en-US" sz="2800" dirty="0">
                <a:latin typeface="Microsoft YaHei" panose="020B0503020204020204" pitchFamily="34" charset="-122"/>
                <a:ea typeface="Microsoft YaHei" panose="020B0503020204020204" pitchFamily="34" charset="-122"/>
              </a:rPr>
              <a:t>除去技术外的好处</a:t>
            </a:r>
          </a:p>
        </p:txBody>
      </p:sp>
      <p:sp>
        <p:nvSpPr>
          <p:cNvPr id="3" name="内容占位符 2">
            <a:extLst>
              <a:ext uri="{FF2B5EF4-FFF2-40B4-BE49-F238E27FC236}">
                <a16:creationId xmlns:a16="http://schemas.microsoft.com/office/drawing/2014/main" id="{5E5F735F-AD68-5E42-9F5B-1953F9543D37}"/>
              </a:ext>
            </a:extLst>
          </p:cNvPr>
          <p:cNvSpPr>
            <a:spLocks noGrp="1"/>
          </p:cNvSpPr>
          <p:nvPr>
            <p:ph idx="1"/>
          </p:nvPr>
        </p:nvSpPr>
        <p:spPr>
          <a:xfrm>
            <a:off x="717452" y="3429000"/>
            <a:ext cx="10515600" cy="2465387"/>
          </a:xfrm>
        </p:spPr>
        <p:txBody>
          <a:bodyPr>
            <a:normAutofit/>
          </a:bodyPr>
          <a:lstStyle/>
          <a:p>
            <a:pPr marL="0" indent="0">
              <a:buNone/>
            </a:pPr>
            <a:r>
              <a:rPr lang="en-US" altLang="zh-CN" sz="2000" dirty="0">
                <a:latin typeface="Microsoft YaHei" panose="020B0503020204020204" pitchFamily="34" charset="-122"/>
                <a:ea typeface="Microsoft YaHei" panose="020B0503020204020204" pitchFamily="34" charset="-122"/>
              </a:rPr>
              <a:t>SOA</a:t>
            </a:r>
            <a:r>
              <a:rPr lang="zh-CN" altLang="en-US" sz="2000" dirty="0">
                <a:latin typeface="Microsoft YaHei" panose="020B0503020204020204" pitchFamily="34" charset="-122"/>
                <a:ea typeface="Microsoft YaHei" panose="020B0503020204020204" pitchFamily="34" charset="-122"/>
              </a:rPr>
              <a:t>使整个系统的分工更加明确，责任更加清晰，每个人专心负责为其他人提供更好的服务。</a:t>
            </a:r>
            <a:endParaRPr lang="en-US" altLang="zh-CN" sz="2000" dirty="0">
              <a:latin typeface="Microsoft YaHei" panose="020B0503020204020204" pitchFamily="34" charset="-122"/>
              <a:ea typeface="Microsoft YaHei" panose="020B0503020204020204" pitchFamily="34" charset="-122"/>
            </a:endParaRPr>
          </a:p>
          <a:p>
            <a:pPr marL="0" indent="0">
              <a:buNone/>
            </a:pPr>
            <a:endParaRPr lang="en-US" altLang="zh-CN" dirty="0"/>
          </a:p>
          <a:p>
            <a:pPr marL="0" indent="0">
              <a:buNone/>
            </a:pPr>
            <a:endParaRPr kumimoji="1" lang="zh-CN" altLang="en-US" dirty="0"/>
          </a:p>
        </p:txBody>
      </p:sp>
      <p:cxnSp>
        <p:nvCxnSpPr>
          <p:cNvPr id="5" name="直接连接符 7">
            <a:extLst>
              <a:ext uri="{FF2B5EF4-FFF2-40B4-BE49-F238E27FC236}">
                <a16:creationId xmlns:a16="http://schemas.microsoft.com/office/drawing/2014/main" id="{138C4BE4-4173-DF4F-A83A-4E40494BF3FF}"/>
              </a:ext>
            </a:extLst>
          </p:cNvPr>
          <p:cNvCxnSpPr/>
          <p:nvPr/>
        </p:nvCxnSpPr>
        <p:spPr>
          <a:xfrm>
            <a:off x="717452" y="1127974"/>
            <a:ext cx="1063634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E97D9094-911F-284D-8D8B-693712211868}"/>
              </a:ext>
            </a:extLst>
          </p:cNvPr>
          <p:cNvPicPr>
            <a:picLocks noChangeAspect="1"/>
          </p:cNvPicPr>
          <p:nvPr/>
        </p:nvPicPr>
        <p:blipFill rotWithShape="1">
          <a:blip r:embed="rId3">
            <a:clrChange>
              <a:clrFrom>
                <a:srgbClr val="E9F3FD"/>
              </a:clrFrom>
              <a:clrTo>
                <a:srgbClr val="E9F3FD">
                  <a:alpha val="0"/>
                </a:srgbClr>
              </a:clrTo>
            </a:clrChange>
            <a:extLst>
              <a:ext uri="{28A0092B-C50C-407E-A947-70E740481C1C}">
                <a14:useLocalDpi xmlns:a14="http://schemas.microsoft.com/office/drawing/2010/main" val="0"/>
              </a:ext>
            </a:extLst>
          </a:blip>
          <a:srcRect r="85612"/>
          <a:stretch/>
        </p:blipFill>
        <p:spPr>
          <a:xfrm>
            <a:off x="10210784" y="51134"/>
            <a:ext cx="973032" cy="1064860"/>
          </a:xfrm>
          <a:prstGeom prst="rect">
            <a:avLst/>
          </a:prstGeom>
        </p:spPr>
      </p:pic>
      <p:pic>
        <p:nvPicPr>
          <p:cNvPr id="7" name="Picture 12" descr="C:\Users\BISTU-SIM\Desktop\Documents\01学校有关文件\00综合\学校标识\标、中英文组合副本.gif">
            <a:extLst>
              <a:ext uri="{FF2B5EF4-FFF2-40B4-BE49-F238E27FC236}">
                <a16:creationId xmlns:a16="http://schemas.microsoft.com/office/drawing/2014/main" id="{CC2F0235-1A72-7141-ABED-CB1D9569F3B7}"/>
              </a:ext>
            </a:extLst>
          </p:cNvPr>
          <p:cNvPicPr>
            <a:picLocks noChangeAspect="1" noChangeArrowheads="1"/>
          </p:cNvPicPr>
          <p:nvPr/>
        </p:nvPicPr>
        <p:blipFill rotWithShape="1">
          <a:blip r:embed="rId4" cstate="print"/>
          <a:srcRect l="3517" t="9035" r="2625" b="5557"/>
          <a:stretch/>
        </p:blipFill>
        <p:spPr bwMode="auto">
          <a:xfrm>
            <a:off x="717452" y="222817"/>
            <a:ext cx="3066107" cy="713260"/>
          </a:xfrm>
          <a:prstGeom prst="rect">
            <a:avLst/>
          </a:prstGeom>
          <a:solidFill>
            <a:schemeClr val="bg1"/>
          </a:solidFill>
          <a:ln w="9525">
            <a:noFill/>
            <a:miter lim="800000"/>
            <a:headEnd/>
            <a:tailEnd/>
          </a:ln>
        </p:spPr>
      </p:pic>
    </p:spTree>
    <p:extLst>
      <p:ext uri="{BB962C8B-B14F-4D97-AF65-F5344CB8AC3E}">
        <p14:creationId xmlns:p14="http://schemas.microsoft.com/office/powerpoint/2010/main" val="2032516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0"/>
          <p:cNvSpPr/>
          <p:nvPr/>
        </p:nvSpPr>
        <p:spPr>
          <a:xfrm flipH="1">
            <a:off x="0" y="0"/>
            <a:ext cx="12192000" cy="6858000"/>
          </a:xfrm>
          <a:prstGeom prst="rect">
            <a:avLst/>
          </a:prstGeom>
          <a:blipFill dpi="0" rotWithShape="1">
            <a:blip r:embed="rId3"/>
            <a:srcRect/>
            <a:tile tx="0" ty="0" sx="78000" sy="78000" flip="none" algn="ctr"/>
          </a:blip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微软雅黑"/>
              <a:cs typeface="+mn-cs"/>
            </a:endParaRPr>
          </a:p>
        </p:txBody>
      </p:sp>
      <p:sp>
        <p:nvSpPr>
          <p:cNvPr id="3" name="Rectangle 9"/>
          <p:cNvSpPr/>
          <p:nvPr/>
        </p:nvSpPr>
        <p:spPr>
          <a:xfrm>
            <a:off x="0" y="0"/>
            <a:ext cx="12192000" cy="6858000"/>
          </a:xfrm>
          <a:prstGeom prst="rect">
            <a:avLst/>
          </a:prstGeom>
          <a:gradFill flip="none" rotWithShape="1">
            <a:gsLst>
              <a:gs pos="0">
                <a:srgbClr val="350033">
                  <a:alpha val="85000"/>
                </a:srgbClr>
              </a:gs>
              <a:gs pos="50000">
                <a:srgbClr val="214161">
                  <a:alpha val="90000"/>
                </a:srgbClr>
              </a:gs>
              <a:gs pos="100000">
                <a:srgbClr val="0B8491">
                  <a:alpha val="90000"/>
                </a:srgbClr>
              </a:gs>
            </a:gsLst>
            <a:lin ang="0" scaled="1"/>
            <a:tileRect/>
          </a:gra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微软雅黑"/>
              <a:cs typeface="+mn-cs"/>
            </a:endParaRPr>
          </a:p>
        </p:txBody>
      </p:sp>
      <p:sp>
        <p:nvSpPr>
          <p:cNvPr id="4" name="椭圆 3"/>
          <p:cNvSpPr/>
          <p:nvPr/>
        </p:nvSpPr>
        <p:spPr>
          <a:xfrm>
            <a:off x="3844925" y="1288009"/>
            <a:ext cx="4502150" cy="4502150"/>
          </a:xfrm>
          <a:prstGeom prst="ellipse">
            <a:avLst/>
          </a:prstGeom>
          <a:solidFill>
            <a:schemeClr val="accent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ectangle 11"/>
          <p:cNvSpPr>
            <a:spLocks noChangeArrowheads="1"/>
          </p:cNvSpPr>
          <p:nvPr/>
        </p:nvSpPr>
        <p:spPr bwMode="auto">
          <a:xfrm>
            <a:off x="4476967" y="3240491"/>
            <a:ext cx="3570208" cy="8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70000"/>
              </a:lnSpc>
              <a:spcBef>
                <a:spcPct val="0"/>
              </a:spcBef>
              <a:spcAft>
                <a:spcPct val="0"/>
              </a:spcAft>
              <a:buClrTx/>
              <a:buSzTx/>
              <a:buFontTx/>
              <a:buNone/>
              <a:tabLst/>
              <a:defRPr/>
            </a:pPr>
            <a:r>
              <a:rPr kumimoji="0" lang="zh-CN" altLang="en-US" sz="66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谢谢观看</a:t>
            </a:r>
            <a:endParaRPr kumimoji="0" lang="en-US" altLang="zh-CN" sz="66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6576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ppt_x</p:attrName>
                                        </p:attrNameLst>
                                      </p:cBhvr>
                                      <p:tavLst>
                                        <p:tav tm="0">
                                          <p:val>
                                            <p:strVal val="#ppt_x"/>
                                          </p:val>
                                        </p:tav>
                                        <p:tav tm="100000">
                                          <p:val>
                                            <p:strVal val="#ppt_x"/>
                                          </p:val>
                                        </p:tav>
                                      </p:tavLst>
                                    </p:anim>
                                    <p:anim calcmode="lin" valueType="num">
                                      <p:cBhvr>
                                        <p:cTn id="1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2901FED-4FC9-4ED5-8123-C98BCD1616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标题 1">
            <a:extLst>
              <a:ext uri="{FF2B5EF4-FFF2-40B4-BE49-F238E27FC236}">
                <a16:creationId xmlns:a16="http://schemas.microsoft.com/office/drawing/2014/main" id="{CF58B218-AC53-48E5-B0E1-F61847E5E382}"/>
              </a:ext>
            </a:extLst>
          </p:cNvPr>
          <p:cNvSpPr txBox="1">
            <a:spLocks/>
          </p:cNvSpPr>
          <p:nvPr/>
        </p:nvSpPr>
        <p:spPr>
          <a:xfrm>
            <a:off x="804997" y="115900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zh-CN" altLang="en-US" sz="3200" kern="1200" dirty="0">
                <a:solidFill>
                  <a:srgbClr val="000000"/>
                </a:solidFill>
                <a:latin typeface="Microsoft YaHei" panose="020B0503020204020204" pitchFamily="34" charset="-122"/>
                <a:ea typeface="Microsoft YaHei" panose="020B0503020204020204" pitchFamily="34" charset="-122"/>
              </a:rPr>
              <a:t>什么是</a:t>
            </a:r>
            <a:r>
              <a:rPr lang="en-US" altLang="zh-CN" sz="3200" dirty="0">
                <a:solidFill>
                  <a:srgbClr val="000000"/>
                </a:solidFill>
                <a:latin typeface="Microsoft YaHei" panose="020B0503020204020204" pitchFamily="34" charset="-122"/>
                <a:ea typeface="Microsoft YaHei" panose="020B0503020204020204" pitchFamily="34" charset="-122"/>
              </a:rPr>
              <a:t>SOA</a:t>
            </a:r>
            <a:r>
              <a:rPr lang="zh-CN" altLang="en-US" sz="3200" kern="1200" dirty="0">
                <a:solidFill>
                  <a:srgbClr val="000000"/>
                </a:solidFill>
                <a:latin typeface="Microsoft YaHei" panose="020B0503020204020204" pitchFamily="34" charset="-122"/>
                <a:ea typeface="Microsoft YaHei" panose="020B0503020204020204" pitchFamily="34" charset="-122"/>
              </a:rPr>
              <a:t>？</a:t>
            </a:r>
          </a:p>
        </p:txBody>
      </p:sp>
      <p:sp>
        <p:nvSpPr>
          <p:cNvPr id="3" name="内容占位符 2">
            <a:extLst>
              <a:ext uri="{FF2B5EF4-FFF2-40B4-BE49-F238E27FC236}">
                <a16:creationId xmlns:a16="http://schemas.microsoft.com/office/drawing/2014/main" id="{C85222D0-033F-FB44-9FD7-5EEF4DB8331F}"/>
              </a:ext>
            </a:extLst>
          </p:cNvPr>
          <p:cNvSpPr>
            <a:spLocks noGrp="1"/>
          </p:cNvSpPr>
          <p:nvPr>
            <p:ph idx="1"/>
          </p:nvPr>
        </p:nvSpPr>
        <p:spPr>
          <a:xfrm>
            <a:off x="804997" y="2272143"/>
            <a:ext cx="10632498" cy="2831485"/>
          </a:xfrm>
        </p:spPr>
        <p:txBody>
          <a:bodyPr vert="horz" lIns="91440" tIns="45720" rIns="91440" bIns="45720" rtlCol="0" anchor="ctr">
            <a:normAutofit/>
          </a:bodyPr>
          <a:lstStyle/>
          <a:p>
            <a:pPr marL="0" indent="0">
              <a:buNone/>
            </a:pPr>
            <a:r>
              <a:rPr lang="zh-CN" altLang="en-US" sz="1600" dirty="0">
                <a:latin typeface="Microsoft YaHei" panose="020B0503020204020204" pitchFamily="34" charset="-122"/>
                <a:ea typeface="Microsoft YaHei" panose="020B0503020204020204" pitchFamily="34" charset="-122"/>
              </a:rPr>
              <a:t>面向服务的架构（</a:t>
            </a:r>
            <a:r>
              <a:rPr lang="en-US" altLang="zh-CN" sz="1600" dirty="0">
                <a:latin typeface="Microsoft YaHei" panose="020B0503020204020204" pitchFamily="34" charset="-122"/>
                <a:ea typeface="Microsoft YaHei" panose="020B0503020204020204" pitchFamily="34" charset="-122"/>
              </a:rPr>
              <a:t>SOA</a:t>
            </a:r>
            <a:r>
              <a:rPr lang="zh-CN" altLang="en-US" sz="1600" dirty="0">
                <a:latin typeface="Microsoft YaHei" panose="020B0503020204020204" pitchFamily="34" charset="-122"/>
                <a:ea typeface="Microsoft YaHei" panose="020B0503020204020204" pitchFamily="34" charset="-122"/>
              </a:rPr>
              <a:t>）是一个组件模型，它将应用程序的不同功能单元（称为服务）进行拆分，并通过这些服务之间定义良好的接口和契约联系起来。接口是采用中立的方式进行定义的，它应该独立于实现服务的硬件平台、操作系统和编程语言。这使得构建在各种各样的系统中的服务可以以一种统一和通用的方式进行交互。</a:t>
            </a:r>
            <a:endParaRPr lang="en-US" altLang="zh-CN" sz="1600" dirty="0">
              <a:latin typeface="Microsoft YaHei" panose="020B0503020204020204" pitchFamily="34" charset="-122"/>
              <a:ea typeface="Microsoft YaHei" panose="020B0503020204020204" pitchFamily="34" charset="-122"/>
            </a:endParaRPr>
          </a:p>
          <a:p>
            <a:pPr marL="0" indent="0">
              <a:buNone/>
            </a:pPr>
            <a:endParaRPr lang="en-US" altLang="zh-CN" dirty="0">
              <a:latin typeface="Microsoft YaHei" panose="020B0503020204020204" pitchFamily="34" charset="-122"/>
              <a:ea typeface="Microsoft YaHei" panose="020B0503020204020204" pitchFamily="34" charset="-122"/>
            </a:endParaRPr>
          </a:p>
          <a:p>
            <a:pPr marL="0" indent="0">
              <a:buNone/>
            </a:pPr>
            <a:r>
              <a:rPr lang="zh-CN" altLang="en-US" sz="2400" dirty="0">
                <a:solidFill>
                  <a:schemeClr val="accent5">
                    <a:lumMod val="75000"/>
                  </a:schemeClr>
                </a:solidFill>
                <a:latin typeface="Microsoft YaHei" panose="020B0503020204020204" pitchFamily="34" charset="-122"/>
                <a:ea typeface="Microsoft YaHei" panose="020B0503020204020204" pitchFamily="34" charset="-122"/>
              </a:rPr>
              <a:t>把系统按照实际业务，拆分成刚刚好大小的、合适的、独立部署的模块，每个模块之间相互独立。</a:t>
            </a:r>
            <a:endParaRPr kumimoji="1" lang="en-US" altLang="zh-CN" sz="1800" kern="1200" dirty="0">
              <a:solidFill>
                <a:schemeClr val="accent5">
                  <a:lumMod val="75000"/>
                </a:schemeClr>
              </a:solidFill>
              <a:latin typeface="Microsoft YaHei" panose="020B0503020204020204" pitchFamily="34" charset="-122"/>
              <a:ea typeface="Microsoft YaHei" panose="020B0503020204020204" pitchFamily="34" charset="-122"/>
            </a:endParaRPr>
          </a:p>
        </p:txBody>
      </p:sp>
      <p:pic>
        <p:nvPicPr>
          <p:cNvPr id="7" name="Picture 12" descr="C:\Users\BISTU-SIM\Desktop\Documents\01学校有关文件\00综合\学校标识\标、中英文组合副本.gif">
            <a:extLst>
              <a:ext uri="{FF2B5EF4-FFF2-40B4-BE49-F238E27FC236}">
                <a16:creationId xmlns:a16="http://schemas.microsoft.com/office/drawing/2014/main" id="{9825415A-5FD3-5F40-8E1C-E70A96109495}"/>
              </a:ext>
            </a:extLst>
          </p:cNvPr>
          <p:cNvPicPr>
            <a:picLocks noChangeAspect="1" noChangeArrowheads="1"/>
          </p:cNvPicPr>
          <p:nvPr/>
        </p:nvPicPr>
        <p:blipFill rotWithShape="1">
          <a:blip r:embed="rId4" cstate="print"/>
          <a:srcRect l="3517" t="9035" r="2625" b="5557"/>
          <a:stretch/>
        </p:blipFill>
        <p:spPr bwMode="auto">
          <a:xfrm>
            <a:off x="717452" y="222817"/>
            <a:ext cx="3066107" cy="713260"/>
          </a:xfrm>
          <a:prstGeom prst="rect">
            <a:avLst/>
          </a:prstGeom>
          <a:solidFill>
            <a:schemeClr val="bg1"/>
          </a:solidFill>
          <a:ln w="9525">
            <a:noFill/>
            <a:miter lim="800000"/>
            <a:headEnd/>
            <a:tailEnd/>
          </a:ln>
        </p:spPr>
      </p:pic>
      <p:cxnSp>
        <p:nvCxnSpPr>
          <p:cNvPr id="6" name="直接连接符 7">
            <a:extLst>
              <a:ext uri="{FF2B5EF4-FFF2-40B4-BE49-F238E27FC236}">
                <a16:creationId xmlns:a16="http://schemas.microsoft.com/office/drawing/2014/main" id="{9E12AA20-B4F2-1E45-B45D-2C27AF4C769E}"/>
              </a:ext>
            </a:extLst>
          </p:cNvPr>
          <p:cNvCxnSpPr/>
          <p:nvPr/>
        </p:nvCxnSpPr>
        <p:spPr>
          <a:xfrm>
            <a:off x="717452" y="1127974"/>
            <a:ext cx="1063634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F293982B-F932-1D4E-B3AC-D416DAFA2575}"/>
              </a:ext>
            </a:extLst>
          </p:cNvPr>
          <p:cNvPicPr>
            <a:picLocks noChangeAspect="1"/>
          </p:cNvPicPr>
          <p:nvPr/>
        </p:nvPicPr>
        <p:blipFill rotWithShape="1">
          <a:blip r:embed="rId5">
            <a:clrChange>
              <a:clrFrom>
                <a:srgbClr val="E9F3FD"/>
              </a:clrFrom>
              <a:clrTo>
                <a:srgbClr val="E9F3FD">
                  <a:alpha val="0"/>
                </a:srgbClr>
              </a:clrTo>
            </a:clrChange>
            <a:extLst>
              <a:ext uri="{28A0092B-C50C-407E-A947-70E740481C1C}">
                <a14:useLocalDpi xmlns:a14="http://schemas.microsoft.com/office/drawing/2010/main" val="0"/>
              </a:ext>
            </a:extLst>
          </a:blip>
          <a:srcRect r="85612"/>
          <a:stretch/>
        </p:blipFill>
        <p:spPr>
          <a:xfrm>
            <a:off x="10210784" y="51134"/>
            <a:ext cx="973032" cy="1064860"/>
          </a:xfrm>
          <a:prstGeom prst="rect">
            <a:avLst/>
          </a:prstGeom>
        </p:spPr>
      </p:pic>
    </p:spTree>
    <p:extLst>
      <p:ext uri="{BB962C8B-B14F-4D97-AF65-F5344CB8AC3E}">
        <p14:creationId xmlns:p14="http://schemas.microsoft.com/office/powerpoint/2010/main" val="691540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E09A529-E47C-4634-BB98-0A9526C372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Oval 11">
            <a:extLst>
              <a:ext uri="{FF2B5EF4-FFF2-40B4-BE49-F238E27FC236}">
                <a16:creationId xmlns:a16="http://schemas.microsoft.com/office/drawing/2014/main" id="{569C1A01-6FB5-43CE-ADCC-936728ACA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6267" y="4388303"/>
            <a:ext cx="824089" cy="70298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内容占位符 5">
            <a:extLst>
              <a:ext uri="{FF2B5EF4-FFF2-40B4-BE49-F238E27FC236}">
                <a16:creationId xmlns:a16="http://schemas.microsoft.com/office/drawing/2014/main" id="{C602FB20-27EB-704E-B5D1-EE2907024B82}"/>
              </a:ext>
            </a:extLst>
          </p:cNvPr>
          <p:cNvSpPr>
            <a:spLocks noGrp="1"/>
          </p:cNvSpPr>
          <p:nvPr>
            <p:ph idx="1"/>
          </p:nvPr>
        </p:nvSpPr>
        <p:spPr>
          <a:xfrm>
            <a:off x="870098" y="2003742"/>
            <a:ext cx="4797056" cy="4351338"/>
          </a:xfrm>
        </p:spPr>
        <p:txBody>
          <a:bodyPr>
            <a:normAutofit/>
          </a:bodyPr>
          <a:lstStyle/>
          <a:p>
            <a:endParaRPr lang="en-US" altLang="zh-CN" sz="2400" dirty="0">
              <a:latin typeface="Microsoft YaHei" panose="020B0503020204020204" pitchFamily="34" charset="-122"/>
              <a:ea typeface="Microsoft YaHei" panose="020B0503020204020204" pitchFamily="34" charset="-122"/>
            </a:endParaRPr>
          </a:p>
          <a:p>
            <a:pPr>
              <a:lnSpc>
                <a:spcPct val="200000"/>
              </a:lnSpc>
            </a:pPr>
            <a:r>
              <a:rPr lang="en-US" altLang="zh-CN" sz="2400" dirty="0" err="1">
                <a:latin typeface="Microsoft YaHei" panose="020B0503020204020204" pitchFamily="34" charset="-122"/>
                <a:ea typeface="Microsoft YaHei" panose="020B0503020204020204" pitchFamily="34" charset="-122"/>
              </a:rPr>
              <a:t>JavaWeb</a:t>
            </a:r>
            <a:r>
              <a:rPr lang="en-US" altLang="zh-CN" sz="2400" dirty="0">
                <a:latin typeface="Microsoft YaHei" panose="020B0503020204020204" pitchFamily="34" charset="-122"/>
                <a:ea typeface="Microsoft YaHei" panose="020B0503020204020204" pitchFamily="34" charset="-122"/>
              </a:rPr>
              <a:t>(PHP)</a:t>
            </a:r>
          </a:p>
          <a:p>
            <a:pPr>
              <a:lnSpc>
                <a:spcPct val="200000"/>
              </a:lnSpc>
            </a:pPr>
            <a:r>
              <a:rPr lang="en-US" altLang="zh-CN" sz="2400" dirty="0">
                <a:latin typeface="Microsoft YaHei" panose="020B0503020204020204" pitchFamily="34" charset="-122"/>
                <a:ea typeface="Microsoft YaHei" panose="020B0503020204020204" pitchFamily="34" charset="-122"/>
              </a:rPr>
              <a:t>IOS</a:t>
            </a:r>
            <a:r>
              <a:rPr lang="zh-CN" altLang="en-US" sz="2400" dirty="0">
                <a:latin typeface="Microsoft YaHei" panose="020B0503020204020204" pitchFamily="34" charset="-122"/>
                <a:ea typeface="Microsoft YaHei" panose="020B0503020204020204" pitchFamily="34" charset="-122"/>
              </a:rPr>
              <a:t>客户端</a:t>
            </a:r>
            <a:endParaRPr lang="en-US" altLang="zh-CN" sz="2400" dirty="0">
              <a:latin typeface="Microsoft YaHei" panose="020B0503020204020204" pitchFamily="34" charset="-122"/>
              <a:ea typeface="Microsoft YaHei" panose="020B0503020204020204" pitchFamily="34" charset="-122"/>
            </a:endParaRPr>
          </a:p>
          <a:p>
            <a:pPr>
              <a:lnSpc>
                <a:spcPct val="200000"/>
              </a:lnSpc>
            </a:pPr>
            <a:r>
              <a:rPr lang="en-US" altLang="zh-CN" sz="2400" dirty="0" err="1">
                <a:latin typeface="Microsoft YaHei" panose="020B0503020204020204" pitchFamily="34" charset="-122"/>
                <a:ea typeface="Microsoft YaHei" panose="020B0503020204020204" pitchFamily="34" charset="-122"/>
              </a:rPr>
              <a:t>Andriod</a:t>
            </a:r>
            <a:r>
              <a:rPr lang="zh-CN" altLang="en-US" sz="2400" dirty="0">
                <a:latin typeface="Microsoft YaHei" panose="020B0503020204020204" pitchFamily="34" charset="-122"/>
                <a:ea typeface="Microsoft YaHei" panose="020B0503020204020204" pitchFamily="34" charset="-122"/>
              </a:rPr>
              <a:t>客户端</a:t>
            </a:r>
          </a:p>
        </p:txBody>
      </p:sp>
      <p:pic>
        <p:nvPicPr>
          <p:cNvPr id="7" name="图片 6">
            <a:extLst>
              <a:ext uri="{FF2B5EF4-FFF2-40B4-BE49-F238E27FC236}">
                <a16:creationId xmlns:a16="http://schemas.microsoft.com/office/drawing/2014/main" id="{4259E831-7853-FA4F-90FA-B4C196267F04}"/>
              </a:ext>
            </a:extLst>
          </p:cNvPr>
          <p:cNvPicPr>
            <a:picLocks noChangeAspect="1"/>
          </p:cNvPicPr>
          <p:nvPr/>
        </p:nvPicPr>
        <p:blipFill>
          <a:blip r:embed="rId3"/>
          <a:stretch>
            <a:fillRect/>
          </a:stretch>
        </p:blipFill>
        <p:spPr>
          <a:xfrm>
            <a:off x="4768111" y="2120513"/>
            <a:ext cx="3251200" cy="3251200"/>
          </a:xfrm>
          <a:prstGeom prst="rect">
            <a:avLst/>
          </a:prstGeom>
        </p:spPr>
      </p:pic>
      <p:sp>
        <p:nvSpPr>
          <p:cNvPr id="11" name="文本框 10">
            <a:extLst>
              <a:ext uri="{FF2B5EF4-FFF2-40B4-BE49-F238E27FC236}">
                <a16:creationId xmlns:a16="http://schemas.microsoft.com/office/drawing/2014/main" id="{4B9ECE78-1188-2D4B-AF89-21E3783E1A09}"/>
              </a:ext>
            </a:extLst>
          </p:cNvPr>
          <p:cNvSpPr txBox="1"/>
          <p:nvPr/>
        </p:nvSpPr>
        <p:spPr>
          <a:xfrm>
            <a:off x="8278751" y="3444949"/>
            <a:ext cx="3518912" cy="707886"/>
          </a:xfrm>
          <a:prstGeom prst="rect">
            <a:avLst/>
          </a:prstGeom>
          <a:noFill/>
        </p:spPr>
        <p:txBody>
          <a:bodyPr wrap="none" rtlCol="0">
            <a:spAutoFit/>
          </a:bodyPr>
          <a:lstStyle/>
          <a:p>
            <a:r>
              <a:rPr lang="zh-CN" altLang="en-US" sz="2000" dirty="0">
                <a:latin typeface="Microsoft YaHei" panose="020B0503020204020204" pitchFamily="34" charset="-122"/>
                <a:ea typeface="Microsoft YaHei" panose="020B0503020204020204" pitchFamily="34" charset="-122"/>
              </a:rPr>
              <a:t>从数据库中获取注册用户列表</a:t>
            </a:r>
            <a:endParaRPr lang="en-US" altLang="zh-CN" sz="2000" dirty="0">
              <a:latin typeface="Microsoft YaHei" panose="020B0503020204020204" pitchFamily="34" charset="-122"/>
              <a:ea typeface="Microsoft YaHei" panose="020B0503020204020204" pitchFamily="34" charset="-122"/>
            </a:endParaRPr>
          </a:p>
          <a:p>
            <a:r>
              <a:rPr kumimoji="1" lang="zh-CN" altLang="en-US" sz="2000" dirty="0">
                <a:latin typeface="Microsoft YaHei" panose="020B0503020204020204" pitchFamily="34" charset="-122"/>
                <a:ea typeface="Microsoft YaHei" panose="020B0503020204020204" pitchFamily="34" charset="-122"/>
              </a:rPr>
              <a:t>怎么做？</a:t>
            </a:r>
          </a:p>
        </p:txBody>
      </p:sp>
      <p:sp>
        <p:nvSpPr>
          <p:cNvPr id="13" name="标题 1">
            <a:extLst>
              <a:ext uri="{FF2B5EF4-FFF2-40B4-BE49-F238E27FC236}">
                <a16:creationId xmlns:a16="http://schemas.microsoft.com/office/drawing/2014/main" id="{8811DEF2-782A-334E-A2BB-8E4EDC6AFC32}"/>
              </a:ext>
            </a:extLst>
          </p:cNvPr>
          <p:cNvSpPr txBox="1">
            <a:spLocks/>
          </p:cNvSpPr>
          <p:nvPr/>
        </p:nvSpPr>
        <p:spPr>
          <a:xfrm>
            <a:off x="881556" y="1175089"/>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zh-CN" altLang="en-US" sz="3200" kern="1200" dirty="0">
                <a:solidFill>
                  <a:srgbClr val="000000"/>
                </a:solidFill>
                <a:latin typeface="Microsoft YaHei" panose="020B0503020204020204" pitchFamily="34" charset="-122"/>
                <a:ea typeface="Microsoft YaHei" panose="020B0503020204020204" pitchFamily="34" charset="-122"/>
              </a:rPr>
              <a:t>举例</a:t>
            </a:r>
          </a:p>
        </p:txBody>
      </p:sp>
      <p:cxnSp>
        <p:nvCxnSpPr>
          <p:cNvPr id="14" name="直接连接符 7">
            <a:extLst>
              <a:ext uri="{FF2B5EF4-FFF2-40B4-BE49-F238E27FC236}">
                <a16:creationId xmlns:a16="http://schemas.microsoft.com/office/drawing/2014/main" id="{EC5C9ECF-4BF5-7F45-B474-8CEEF75DC504}"/>
              </a:ext>
            </a:extLst>
          </p:cNvPr>
          <p:cNvCxnSpPr/>
          <p:nvPr/>
        </p:nvCxnSpPr>
        <p:spPr>
          <a:xfrm>
            <a:off x="717452" y="1127974"/>
            <a:ext cx="1063634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464CD9B4-7629-5B4C-A168-26B9F5BC12A4}"/>
              </a:ext>
            </a:extLst>
          </p:cNvPr>
          <p:cNvPicPr>
            <a:picLocks noChangeAspect="1"/>
          </p:cNvPicPr>
          <p:nvPr/>
        </p:nvPicPr>
        <p:blipFill rotWithShape="1">
          <a:blip r:embed="rId4">
            <a:clrChange>
              <a:clrFrom>
                <a:srgbClr val="E9F3FD"/>
              </a:clrFrom>
              <a:clrTo>
                <a:srgbClr val="E9F3FD">
                  <a:alpha val="0"/>
                </a:srgbClr>
              </a:clrTo>
            </a:clrChange>
            <a:extLst>
              <a:ext uri="{28A0092B-C50C-407E-A947-70E740481C1C}">
                <a14:useLocalDpi xmlns:a14="http://schemas.microsoft.com/office/drawing/2010/main" val="0"/>
              </a:ext>
            </a:extLst>
          </a:blip>
          <a:srcRect r="85612"/>
          <a:stretch/>
        </p:blipFill>
        <p:spPr>
          <a:xfrm>
            <a:off x="10210784" y="51134"/>
            <a:ext cx="973032" cy="1064860"/>
          </a:xfrm>
          <a:prstGeom prst="rect">
            <a:avLst/>
          </a:prstGeom>
        </p:spPr>
      </p:pic>
      <p:pic>
        <p:nvPicPr>
          <p:cNvPr id="16" name="Picture 12" descr="C:\Users\BISTU-SIM\Desktop\Documents\01学校有关文件\00综合\学校标识\标、中英文组合副本.gif">
            <a:extLst>
              <a:ext uri="{FF2B5EF4-FFF2-40B4-BE49-F238E27FC236}">
                <a16:creationId xmlns:a16="http://schemas.microsoft.com/office/drawing/2014/main" id="{3BC094DD-4DE8-4643-A49D-D50A344FBDA2}"/>
              </a:ext>
            </a:extLst>
          </p:cNvPr>
          <p:cNvPicPr>
            <a:picLocks noChangeAspect="1" noChangeArrowheads="1"/>
          </p:cNvPicPr>
          <p:nvPr/>
        </p:nvPicPr>
        <p:blipFill rotWithShape="1">
          <a:blip r:embed="rId5" cstate="print"/>
          <a:srcRect l="3517" t="9035" r="2625" b="5557"/>
          <a:stretch/>
        </p:blipFill>
        <p:spPr bwMode="auto">
          <a:xfrm>
            <a:off x="717452" y="222817"/>
            <a:ext cx="3066107" cy="713260"/>
          </a:xfrm>
          <a:prstGeom prst="rect">
            <a:avLst/>
          </a:prstGeom>
          <a:solidFill>
            <a:schemeClr val="bg1"/>
          </a:solidFill>
          <a:ln w="9525">
            <a:noFill/>
            <a:miter lim="800000"/>
            <a:headEnd/>
            <a:tailEnd/>
          </a:ln>
        </p:spPr>
      </p:pic>
    </p:spTree>
    <p:extLst>
      <p:ext uri="{BB962C8B-B14F-4D97-AF65-F5344CB8AC3E}">
        <p14:creationId xmlns:p14="http://schemas.microsoft.com/office/powerpoint/2010/main" val="4148899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C602FB20-27EB-704E-B5D1-EE2907024B82}"/>
              </a:ext>
            </a:extLst>
          </p:cNvPr>
          <p:cNvSpPr>
            <a:spLocks noGrp="1"/>
          </p:cNvSpPr>
          <p:nvPr>
            <p:ph idx="1"/>
          </p:nvPr>
        </p:nvSpPr>
        <p:spPr>
          <a:xfrm>
            <a:off x="870098" y="2003742"/>
            <a:ext cx="4797056" cy="4351338"/>
          </a:xfrm>
        </p:spPr>
        <p:txBody>
          <a:bodyPr>
            <a:normAutofit/>
          </a:bodyPr>
          <a:lstStyle/>
          <a:p>
            <a:endParaRPr lang="en-US" altLang="zh-CN" sz="2400" dirty="0">
              <a:latin typeface="Microsoft YaHei" panose="020B0503020204020204" pitchFamily="34" charset="-122"/>
              <a:ea typeface="Microsoft YaHei" panose="020B0503020204020204" pitchFamily="34" charset="-122"/>
            </a:endParaRPr>
          </a:p>
          <a:p>
            <a:pPr>
              <a:lnSpc>
                <a:spcPct val="200000"/>
              </a:lnSpc>
            </a:pPr>
            <a:r>
              <a:rPr lang="en-US" altLang="zh-CN" sz="2400" dirty="0" err="1">
                <a:latin typeface="Microsoft YaHei" panose="020B0503020204020204" pitchFamily="34" charset="-122"/>
                <a:ea typeface="Microsoft YaHei" panose="020B0503020204020204" pitchFamily="34" charset="-122"/>
              </a:rPr>
              <a:t>JavaWeb</a:t>
            </a:r>
            <a:r>
              <a:rPr lang="en-US" altLang="zh-CN" sz="2400" dirty="0">
                <a:latin typeface="Microsoft YaHei" panose="020B0503020204020204" pitchFamily="34" charset="-122"/>
                <a:ea typeface="Microsoft YaHei" panose="020B0503020204020204" pitchFamily="34" charset="-122"/>
              </a:rPr>
              <a:t>(PHP)</a:t>
            </a:r>
          </a:p>
          <a:p>
            <a:pPr>
              <a:lnSpc>
                <a:spcPct val="200000"/>
              </a:lnSpc>
            </a:pPr>
            <a:r>
              <a:rPr lang="en-US" altLang="zh-CN" sz="2400" dirty="0">
                <a:latin typeface="Microsoft YaHei" panose="020B0503020204020204" pitchFamily="34" charset="-122"/>
                <a:ea typeface="Microsoft YaHei" panose="020B0503020204020204" pitchFamily="34" charset="-122"/>
              </a:rPr>
              <a:t>IOS</a:t>
            </a:r>
            <a:r>
              <a:rPr lang="zh-CN" altLang="en-US" sz="2400" dirty="0">
                <a:latin typeface="Microsoft YaHei" panose="020B0503020204020204" pitchFamily="34" charset="-122"/>
                <a:ea typeface="Microsoft YaHei" panose="020B0503020204020204" pitchFamily="34" charset="-122"/>
              </a:rPr>
              <a:t>客户端</a:t>
            </a:r>
            <a:endParaRPr lang="en-US" altLang="zh-CN" sz="2400" dirty="0">
              <a:latin typeface="Microsoft YaHei" panose="020B0503020204020204" pitchFamily="34" charset="-122"/>
              <a:ea typeface="Microsoft YaHei" panose="020B0503020204020204" pitchFamily="34" charset="-122"/>
            </a:endParaRPr>
          </a:p>
          <a:p>
            <a:pPr>
              <a:lnSpc>
                <a:spcPct val="200000"/>
              </a:lnSpc>
            </a:pPr>
            <a:r>
              <a:rPr lang="en-US" altLang="zh-CN" sz="2400" dirty="0" err="1">
                <a:latin typeface="Microsoft YaHei" panose="020B0503020204020204" pitchFamily="34" charset="-122"/>
                <a:ea typeface="Microsoft YaHei" panose="020B0503020204020204" pitchFamily="34" charset="-122"/>
              </a:rPr>
              <a:t>Andriod</a:t>
            </a:r>
            <a:r>
              <a:rPr lang="zh-CN" altLang="en-US" sz="2400" dirty="0">
                <a:latin typeface="Microsoft YaHei" panose="020B0503020204020204" pitchFamily="34" charset="-122"/>
                <a:ea typeface="Microsoft YaHei" panose="020B0503020204020204" pitchFamily="34" charset="-122"/>
              </a:rPr>
              <a:t>客户端</a:t>
            </a:r>
          </a:p>
        </p:txBody>
      </p:sp>
      <p:cxnSp>
        <p:nvCxnSpPr>
          <p:cNvPr id="3" name="直线箭头连接符 2">
            <a:extLst>
              <a:ext uri="{FF2B5EF4-FFF2-40B4-BE49-F238E27FC236}">
                <a16:creationId xmlns:a16="http://schemas.microsoft.com/office/drawing/2014/main" id="{ADF5D79D-009D-514A-8E27-56A1598E209D}"/>
              </a:ext>
            </a:extLst>
          </p:cNvPr>
          <p:cNvCxnSpPr/>
          <p:nvPr/>
        </p:nvCxnSpPr>
        <p:spPr>
          <a:xfrm>
            <a:off x="3721395" y="2934586"/>
            <a:ext cx="1796903" cy="30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B93F56E0-7D27-434C-9831-DD5E0FE8AC49}"/>
              </a:ext>
            </a:extLst>
          </p:cNvPr>
          <p:cNvCxnSpPr>
            <a:cxnSpLocks/>
          </p:cNvCxnSpPr>
          <p:nvPr/>
        </p:nvCxnSpPr>
        <p:spPr>
          <a:xfrm flipV="1">
            <a:off x="3447736" y="3758081"/>
            <a:ext cx="2070562" cy="1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A72887F2-F10F-CA44-8A68-83EDF8A6ECE8}"/>
              </a:ext>
            </a:extLst>
          </p:cNvPr>
          <p:cNvCxnSpPr>
            <a:cxnSpLocks/>
          </p:cNvCxnSpPr>
          <p:nvPr/>
        </p:nvCxnSpPr>
        <p:spPr>
          <a:xfrm flipV="1">
            <a:off x="3721394" y="4289200"/>
            <a:ext cx="1796904" cy="355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33CE6AE0-C702-F74D-90B9-E8FBE2A0928D}"/>
              </a:ext>
            </a:extLst>
          </p:cNvPr>
          <p:cNvSpPr txBox="1"/>
          <p:nvPr/>
        </p:nvSpPr>
        <p:spPr>
          <a:xfrm>
            <a:off x="4238510" y="2780697"/>
            <a:ext cx="902811" cy="307777"/>
          </a:xfrm>
          <a:prstGeom prst="rect">
            <a:avLst/>
          </a:prstGeom>
          <a:noFill/>
        </p:spPr>
        <p:txBody>
          <a:bodyPr wrap="none" rtlCol="0">
            <a:spAutoFit/>
          </a:bodyPr>
          <a:lstStyle/>
          <a:p>
            <a:r>
              <a:rPr kumimoji="1" lang="zh-CN" altLang="en-US" sz="1400" dirty="0"/>
              <a:t>查询方法</a:t>
            </a:r>
          </a:p>
        </p:txBody>
      </p:sp>
      <p:sp>
        <p:nvSpPr>
          <p:cNvPr id="17" name="文本框 16">
            <a:extLst>
              <a:ext uri="{FF2B5EF4-FFF2-40B4-BE49-F238E27FC236}">
                <a16:creationId xmlns:a16="http://schemas.microsoft.com/office/drawing/2014/main" id="{AAB040C8-7FAD-264E-93AB-6A604792CE13}"/>
              </a:ext>
            </a:extLst>
          </p:cNvPr>
          <p:cNvSpPr txBox="1"/>
          <p:nvPr/>
        </p:nvSpPr>
        <p:spPr>
          <a:xfrm>
            <a:off x="4031611" y="3557652"/>
            <a:ext cx="902811" cy="307777"/>
          </a:xfrm>
          <a:prstGeom prst="rect">
            <a:avLst/>
          </a:prstGeom>
          <a:noFill/>
        </p:spPr>
        <p:txBody>
          <a:bodyPr wrap="none" rtlCol="0">
            <a:spAutoFit/>
          </a:bodyPr>
          <a:lstStyle/>
          <a:p>
            <a:r>
              <a:rPr kumimoji="1" lang="zh-CN" altLang="en-US" sz="1400" dirty="0"/>
              <a:t>查询方法</a:t>
            </a:r>
          </a:p>
        </p:txBody>
      </p:sp>
      <p:sp>
        <p:nvSpPr>
          <p:cNvPr id="18" name="文本框 17">
            <a:extLst>
              <a:ext uri="{FF2B5EF4-FFF2-40B4-BE49-F238E27FC236}">
                <a16:creationId xmlns:a16="http://schemas.microsoft.com/office/drawing/2014/main" id="{E5B1C59E-B7B8-BE4D-9977-127E8714766F}"/>
              </a:ext>
            </a:extLst>
          </p:cNvPr>
          <p:cNvSpPr txBox="1"/>
          <p:nvPr/>
        </p:nvSpPr>
        <p:spPr>
          <a:xfrm>
            <a:off x="4260733" y="4491226"/>
            <a:ext cx="902811" cy="307777"/>
          </a:xfrm>
          <a:prstGeom prst="rect">
            <a:avLst/>
          </a:prstGeom>
          <a:noFill/>
        </p:spPr>
        <p:txBody>
          <a:bodyPr wrap="none" rtlCol="0">
            <a:spAutoFit/>
          </a:bodyPr>
          <a:lstStyle/>
          <a:p>
            <a:r>
              <a:rPr kumimoji="1" lang="zh-CN" altLang="en-US" sz="1400" dirty="0"/>
              <a:t>查询方法</a:t>
            </a:r>
          </a:p>
        </p:txBody>
      </p:sp>
      <p:pic>
        <p:nvPicPr>
          <p:cNvPr id="19" name="图片 18">
            <a:extLst>
              <a:ext uri="{FF2B5EF4-FFF2-40B4-BE49-F238E27FC236}">
                <a16:creationId xmlns:a16="http://schemas.microsoft.com/office/drawing/2014/main" id="{CFDD43B1-E0A8-1941-A4A3-28D5CCCFB576}"/>
              </a:ext>
            </a:extLst>
          </p:cNvPr>
          <p:cNvPicPr>
            <a:picLocks noChangeAspect="1"/>
          </p:cNvPicPr>
          <p:nvPr/>
        </p:nvPicPr>
        <p:blipFill>
          <a:blip r:embed="rId2"/>
          <a:stretch>
            <a:fillRect/>
          </a:stretch>
        </p:blipFill>
        <p:spPr>
          <a:xfrm>
            <a:off x="5549269" y="2085940"/>
            <a:ext cx="3251200" cy="3251200"/>
          </a:xfrm>
          <a:prstGeom prst="rect">
            <a:avLst/>
          </a:prstGeom>
        </p:spPr>
      </p:pic>
      <p:sp>
        <p:nvSpPr>
          <p:cNvPr id="20" name="文本框 19">
            <a:extLst>
              <a:ext uri="{FF2B5EF4-FFF2-40B4-BE49-F238E27FC236}">
                <a16:creationId xmlns:a16="http://schemas.microsoft.com/office/drawing/2014/main" id="{E085E977-4133-244D-BC91-1ABFDBB5B99A}"/>
              </a:ext>
            </a:extLst>
          </p:cNvPr>
          <p:cNvSpPr txBox="1"/>
          <p:nvPr/>
        </p:nvSpPr>
        <p:spPr>
          <a:xfrm>
            <a:off x="8654554" y="3242930"/>
            <a:ext cx="3490078"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三个地方都有相同的业务代码</a:t>
            </a:r>
            <a:endParaRPr lang="en-US" altLang="zh-CN"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要改三个地方都要改</a:t>
            </a:r>
            <a:endParaRPr lang="en-US" altLang="zh-CN"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而且要改的一模一样</a:t>
            </a:r>
            <a:endParaRPr kumimoji="1" lang="zh-CN" altLang="en-US" dirty="0">
              <a:latin typeface="Microsoft YaHei" panose="020B0503020204020204" pitchFamily="34" charset="-122"/>
              <a:ea typeface="Microsoft YaHei" panose="020B0503020204020204" pitchFamily="34" charset="-122"/>
            </a:endParaRPr>
          </a:p>
        </p:txBody>
      </p:sp>
      <p:sp>
        <p:nvSpPr>
          <p:cNvPr id="22" name="标题 1">
            <a:extLst>
              <a:ext uri="{FF2B5EF4-FFF2-40B4-BE49-F238E27FC236}">
                <a16:creationId xmlns:a16="http://schemas.microsoft.com/office/drawing/2014/main" id="{1C4862AD-21B0-404A-92BD-8B1F32E7BA20}"/>
              </a:ext>
            </a:extLst>
          </p:cNvPr>
          <p:cNvSpPr txBox="1">
            <a:spLocks/>
          </p:cNvSpPr>
          <p:nvPr/>
        </p:nvSpPr>
        <p:spPr>
          <a:xfrm>
            <a:off x="881556" y="1175089"/>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zh-CN" altLang="en-US" sz="3200" dirty="0">
                <a:solidFill>
                  <a:srgbClr val="000000"/>
                </a:solidFill>
                <a:latin typeface="Microsoft YaHei" panose="020B0503020204020204" pitchFamily="34" charset="-122"/>
                <a:ea typeface="Microsoft YaHei" panose="020B0503020204020204" pitchFamily="34" charset="-122"/>
              </a:rPr>
              <a:t>单体应用</a:t>
            </a:r>
            <a:endParaRPr lang="zh-CN" altLang="en-US" sz="3200" kern="1200" dirty="0">
              <a:solidFill>
                <a:srgbClr val="000000"/>
              </a:solidFill>
              <a:latin typeface="Microsoft YaHei" panose="020B0503020204020204" pitchFamily="34" charset="-122"/>
              <a:ea typeface="Microsoft YaHei" panose="020B0503020204020204" pitchFamily="34" charset="-122"/>
            </a:endParaRPr>
          </a:p>
        </p:txBody>
      </p:sp>
      <p:cxnSp>
        <p:nvCxnSpPr>
          <p:cNvPr id="15" name="直接连接符 7">
            <a:extLst>
              <a:ext uri="{FF2B5EF4-FFF2-40B4-BE49-F238E27FC236}">
                <a16:creationId xmlns:a16="http://schemas.microsoft.com/office/drawing/2014/main" id="{DF62099A-3E13-BD41-8891-6D55A73112EC}"/>
              </a:ext>
            </a:extLst>
          </p:cNvPr>
          <p:cNvCxnSpPr/>
          <p:nvPr/>
        </p:nvCxnSpPr>
        <p:spPr>
          <a:xfrm>
            <a:off x="717452" y="1127974"/>
            <a:ext cx="1063634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2BFECA7E-EA84-584B-964B-E6744371E1C3}"/>
              </a:ext>
            </a:extLst>
          </p:cNvPr>
          <p:cNvPicPr>
            <a:picLocks noChangeAspect="1"/>
          </p:cNvPicPr>
          <p:nvPr/>
        </p:nvPicPr>
        <p:blipFill rotWithShape="1">
          <a:blip r:embed="rId3">
            <a:clrChange>
              <a:clrFrom>
                <a:srgbClr val="E9F3FD"/>
              </a:clrFrom>
              <a:clrTo>
                <a:srgbClr val="E9F3FD">
                  <a:alpha val="0"/>
                </a:srgbClr>
              </a:clrTo>
            </a:clrChange>
            <a:extLst>
              <a:ext uri="{28A0092B-C50C-407E-A947-70E740481C1C}">
                <a14:useLocalDpi xmlns:a14="http://schemas.microsoft.com/office/drawing/2010/main" val="0"/>
              </a:ext>
            </a:extLst>
          </a:blip>
          <a:srcRect r="85612"/>
          <a:stretch/>
        </p:blipFill>
        <p:spPr>
          <a:xfrm>
            <a:off x="10210784" y="51134"/>
            <a:ext cx="973032" cy="1064860"/>
          </a:xfrm>
          <a:prstGeom prst="rect">
            <a:avLst/>
          </a:prstGeom>
        </p:spPr>
      </p:pic>
      <p:pic>
        <p:nvPicPr>
          <p:cNvPr id="23" name="Picture 12" descr="C:\Users\BISTU-SIM\Desktop\Documents\01学校有关文件\00综合\学校标识\标、中英文组合副本.gif">
            <a:extLst>
              <a:ext uri="{FF2B5EF4-FFF2-40B4-BE49-F238E27FC236}">
                <a16:creationId xmlns:a16="http://schemas.microsoft.com/office/drawing/2014/main" id="{E20CD4B3-E9DA-5A4E-9C25-3E7A84513293}"/>
              </a:ext>
            </a:extLst>
          </p:cNvPr>
          <p:cNvPicPr>
            <a:picLocks noChangeAspect="1" noChangeArrowheads="1"/>
          </p:cNvPicPr>
          <p:nvPr/>
        </p:nvPicPr>
        <p:blipFill rotWithShape="1">
          <a:blip r:embed="rId4" cstate="print"/>
          <a:srcRect l="3517" t="9035" r="2625" b="5557"/>
          <a:stretch/>
        </p:blipFill>
        <p:spPr bwMode="auto">
          <a:xfrm>
            <a:off x="717452" y="222817"/>
            <a:ext cx="3066107" cy="713260"/>
          </a:xfrm>
          <a:prstGeom prst="rect">
            <a:avLst/>
          </a:prstGeom>
          <a:solidFill>
            <a:schemeClr val="bg1"/>
          </a:solidFill>
          <a:ln w="9525">
            <a:noFill/>
            <a:miter lim="800000"/>
            <a:headEnd/>
            <a:tailEnd/>
          </a:ln>
        </p:spPr>
      </p:pic>
    </p:spTree>
    <p:extLst>
      <p:ext uri="{BB962C8B-B14F-4D97-AF65-F5344CB8AC3E}">
        <p14:creationId xmlns:p14="http://schemas.microsoft.com/office/powerpoint/2010/main" val="1889528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C602FB20-27EB-704E-B5D1-EE2907024B82}"/>
              </a:ext>
            </a:extLst>
          </p:cNvPr>
          <p:cNvSpPr>
            <a:spLocks noGrp="1"/>
          </p:cNvSpPr>
          <p:nvPr>
            <p:ph idx="1"/>
          </p:nvPr>
        </p:nvSpPr>
        <p:spPr>
          <a:xfrm>
            <a:off x="870098" y="2003742"/>
            <a:ext cx="4797056" cy="4351338"/>
          </a:xfrm>
        </p:spPr>
        <p:txBody>
          <a:bodyPr>
            <a:normAutofit/>
          </a:bodyPr>
          <a:lstStyle/>
          <a:p>
            <a:endParaRPr lang="en-US" altLang="zh-CN" sz="2400" dirty="0">
              <a:latin typeface="Microsoft YaHei" panose="020B0503020204020204" pitchFamily="34" charset="-122"/>
              <a:ea typeface="Microsoft YaHei" panose="020B0503020204020204" pitchFamily="34" charset="-122"/>
            </a:endParaRPr>
          </a:p>
          <a:p>
            <a:pPr>
              <a:lnSpc>
                <a:spcPct val="200000"/>
              </a:lnSpc>
            </a:pPr>
            <a:r>
              <a:rPr lang="en-US" altLang="zh-CN" sz="2400" dirty="0" err="1">
                <a:latin typeface="Microsoft YaHei" panose="020B0503020204020204" pitchFamily="34" charset="-122"/>
                <a:ea typeface="Microsoft YaHei" panose="020B0503020204020204" pitchFamily="34" charset="-122"/>
              </a:rPr>
              <a:t>JavaWeb</a:t>
            </a:r>
            <a:r>
              <a:rPr lang="en-US" altLang="zh-CN" sz="2400" dirty="0">
                <a:latin typeface="Microsoft YaHei" panose="020B0503020204020204" pitchFamily="34" charset="-122"/>
                <a:ea typeface="Microsoft YaHei" panose="020B0503020204020204" pitchFamily="34" charset="-122"/>
              </a:rPr>
              <a:t>(PHP)</a:t>
            </a:r>
          </a:p>
          <a:p>
            <a:pPr>
              <a:lnSpc>
                <a:spcPct val="200000"/>
              </a:lnSpc>
            </a:pPr>
            <a:r>
              <a:rPr lang="en-US" altLang="zh-CN" sz="2400" dirty="0">
                <a:latin typeface="Microsoft YaHei" panose="020B0503020204020204" pitchFamily="34" charset="-122"/>
                <a:ea typeface="Microsoft YaHei" panose="020B0503020204020204" pitchFamily="34" charset="-122"/>
              </a:rPr>
              <a:t>IOS</a:t>
            </a:r>
            <a:r>
              <a:rPr lang="zh-CN" altLang="en-US" sz="2400" dirty="0">
                <a:latin typeface="Microsoft YaHei" panose="020B0503020204020204" pitchFamily="34" charset="-122"/>
                <a:ea typeface="Microsoft YaHei" panose="020B0503020204020204" pitchFamily="34" charset="-122"/>
              </a:rPr>
              <a:t>客户端</a:t>
            </a:r>
            <a:endParaRPr lang="en-US" altLang="zh-CN" sz="2400" dirty="0">
              <a:latin typeface="Microsoft YaHei" panose="020B0503020204020204" pitchFamily="34" charset="-122"/>
              <a:ea typeface="Microsoft YaHei" panose="020B0503020204020204" pitchFamily="34" charset="-122"/>
            </a:endParaRPr>
          </a:p>
          <a:p>
            <a:pPr>
              <a:lnSpc>
                <a:spcPct val="200000"/>
              </a:lnSpc>
            </a:pPr>
            <a:r>
              <a:rPr lang="en-US" altLang="zh-CN" sz="2400" dirty="0" err="1">
                <a:latin typeface="Microsoft YaHei" panose="020B0503020204020204" pitchFamily="34" charset="-122"/>
                <a:ea typeface="Microsoft YaHei" panose="020B0503020204020204" pitchFamily="34" charset="-122"/>
              </a:rPr>
              <a:t>Andriod</a:t>
            </a:r>
            <a:r>
              <a:rPr lang="zh-CN" altLang="en-US" sz="2400" dirty="0">
                <a:latin typeface="Microsoft YaHei" panose="020B0503020204020204" pitchFamily="34" charset="-122"/>
                <a:ea typeface="Microsoft YaHei" panose="020B0503020204020204" pitchFamily="34" charset="-122"/>
              </a:rPr>
              <a:t>客户端</a:t>
            </a:r>
          </a:p>
        </p:txBody>
      </p:sp>
      <p:pic>
        <p:nvPicPr>
          <p:cNvPr id="19" name="图片 18">
            <a:extLst>
              <a:ext uri="{FF2B5EF4-FFF2-40B4-BE49-F238E27FC236}">
                <a16:creationId xmlns:a16="http://schemas.microsoft.com/office/drawing/2014/main" id="{CFDD43B1-E0A8-1941-A4A3-28D5CCCFB576}"/>
              </a:ext>
            </a:extLst>
          </p:cNvPr>
          <p:cNvPicPr>
            <a:picLocks noChangeAspect="1"/>
          </p:cNvPicPr>
          <p:nvPr/>
        </p:nvPicPr>
        <p:blipFill>
          <a:blip r:embed="rId2"/>
          <a:stretch>
            <a:fillRect/>
          </a:stretch>
        </p:blipFill>
        <p:spPr>
          <a:xfrm>
            <a:off x="8341240" y="2822155"/>
            <a:ext cx="1680871" cy="1680871"/>
          </a:xfrm>
          <a:prstGeom prst="rect">
            <a:avLst/>
          </a:prstGeom>
        </p:spPr>
      </p:pic>
      <p:sp>
        <p:nvSpPr>
          <p:cNvPr id="22" name="标题 1">
            <a:extLst>
              <a:ext uri="{FF2B5EF4-FFF2-40B4-BE49-F238E27FC236}">
                <a16:creationId xmlns:a16="http://schemas.microsoft.com/office/drawing/2014/main" id="{1C4862AD-21B0-404A-92BD-8B1F32E7BA20}"/>
              </a:ext>
            </a:extLst>
          </p:cNvPr>
          <p:cNvSpPr txBox="1">
            <a:spLocks/>
          </p:cNvSpPr>
          <p:nvPr/>
        </p:nvSpPr>
        <p:spPr>
          <a:xfrm>
            <a:off x="881556" y="1175089"/>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altLang="zh-CN" sz="3200" dirty="0">
                <a:solidFill>
                  <a:srgbClr val="000000"/>
                </a:solidFill>
                <a:latin typeface="Microsoft YaHei" panose="020B0503020204020204" pitchFamily="34" charset="-122"/>
                <a:ea typeface="Microsoft YaHei" panose="020B0503020204020204" pitchFamily="34" charset="-122"/>
              </a:rPr>
              <a:t>SOA</a:t>
            </a:r>
            <a:endParaRPr lang="zh-CN" altLang="en-US" sz="3200" kern="1200" dirty="0">
              <a:solidFill>
                <a:srgbClr val="000000"/>
              </a:solidFill>
              <a:latin typeface="Microsoft YaHei" panose="020B0503020204020204" pitchFamily="34" charset="-122"/>
              <a:ea typeface="Microsoft YaHei" panose="020B0503020204020204" pitchFamily="34" charset="-122"/>
            </a:endParaRPr>
          </a:p>
        </p:txBody>
      </p:sp>
      <p:cxnSp>
        <p:nvCxnSpPr>
          <p:cNvPr id="7" name="直线箭头连接符 6">
            <a:extLst>
              <a:ext uri="{FF2B5EF4-FFF2-40B4-BE49-F238E27FC236}">
                <a16:creationId xmlns:a16="http://schemas.microsoft.com/office/drawing/2014/main" id="{6A59DFAB-B90F-E644-9215-6E0219CEA2F6}"/>
              </a:ext>
            </a:extLst>
          </p:cNvPr>
          <p:cNvCxnSpPr>
            <a:cxnSpLocks/>
          </p:cNvCxnSpPr>
          <p:nvPr/>
        </p:nvCxnSpPr>
        <p:spPr>
          <a:xfrm>
            <a:off x="3721395" y="2934586"/>
            <a:ext cx="786810" cy="304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线箭头连接符 7">
            <a:extLst>
              <a:ext uri="{FF2B5EF4-FFF2-40B4-BE49-F238E27FC236}">
                <a16:creationId xmlns:a16="http://schemas.microsoft.com/office/drawing/2014/main" id="{D731F10B-F2CF-CB4B-A0DF-97C48A566E66}"/>
              </a:ext>
            </a:extLst>
          </p:cNvPr>
          <p:cNvCxnSpPr>
            <a:cxnSpLocks/>
          </p:cNvCxnSpPr>
          <p:nvPr/>
        </p:nvCxnSpPr>
        <p:spPr>
          <a:xfrm>
            <a:off x="3125972" y="3718791"/>
            <a:ext cx="14938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线箭头连接符 9">
            <a:extLst>
              <a:ext uri="{FF2B5EF4-FFF2-40B4-BE49-F238E27FC236}">
                <a16:creationId xmlns:a16="http://schemas.microsoft.com/office/drawing/2014/main" id="{5D7DC9BA-51B9-D74E-86B5-1162B88BF717}"/>
              </a:ext>
            </a:extLst>
          </p:cNvPr>
          <p:cNvCxnSpPr>
            <a:cxnSpLocks/>
          </p:cNvCxnSpPr>
          <p:nvPr/>
        </p:nvCxnSpPr>
        <p:spPr>
          <a:xfrm flipV="1">
            <a:off x="3547730" y="4166260"/>
            <a:ext cx="1072116" cy="478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圆角矩形 14">
            <a:extLst>
              <a:ext uri="{FF2B5EF4-FFF2-40B4-BE49-F238E27FC236}">
                <a16:creationId xmlns:a16="http://schemas.microsoft.com/office/drawing/2014/main" id="{1F02EE9D-1A9C-204E-B340-44B873F4F4B9}"/>
              </a:ext>
            </a:extLst>
          </p:cNvPr>
          <p:cNvSpPr/>
          <p:nvPr/>
        </p:nvSpPr>
        <p:spPr>
          <a:xfrm>
            <a:off x="4763386" y="3158922"/>
            <a:ext cx="1919176" cy="10073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Java</a:t>
            </a:r>
            <a:r>
              <a:rPr kumimoji="1" lang="zh-CN" altLang="en-US" dirty="0"/>
              <a:t>程序（方法）执行查询</a:t>
            </a:r>
          </a:p>
        </p:txBody>
      </p:sp>
      <p:cxnSp>
        <p:nvCxnSpPr>
          <p:cNvPr id="21" name="直线箭头连接符 20">
            <a:extLst>
              <a:ext uri="{FF2B5EF4-FFF2-40B4-BE49-F238E27FC236}">
                <a16:creationId xmlns:a16="http://schemas.microsoft.com/office/drawing/2014/main" id="{C13BC7E8-6308-904A-893D-FA99052DC9C0}"/>
              </a:ext>
            </a:extLst>
          </p:cNvPr>
          <p:cNvCxnSpPr>
            <a:cxnSpLocks/>
          </p:cNvCxnSpPr>
          <p:nvPr/>
        </p:nvCxnSpPr>
        <p:spPr>
          <a:xfrm>
            <a:off x="6847366" y="3676117"/>
            <a:ext cx="14938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801B249B-D4E9-FA4A-89FD-F7517B6E4D6D}"/>
              </a:ext>
            </a:extLst>
          </p:cNvPr>
          <p:cNvSpPr txBox="1"/>
          <p:nvPr/>
        </p:nvSpPr>
        <p:spPr>
          <a:xfrm>
            <a:off x="3925395" y="2750467"/>
            <a:ext cx="591829" cy="369332"/>
          </a:xfrm>
          <a:prstGeom prst="rect">
            <a:avLst/>
          </a:prstGeom>
          <a:noFill/>
        </p:spPr>
        <p:txBody>
          <a:bodyPr wrap="none" rtlCol="0">
            <a:spAutoFit/>
          </a:bodyPr>
          <a:lstStyle/>
          <a:p>
            <a:r>
              <a:rPr kumimoji="1" lang="en-US" altLang="zh-CN" dirty="0"/>
              <a:t>http</a:t>
            </a:r>
            <a:endParaRPr kumimoji="1" lang="zh-CN" altLang="en-US" dirty="0"/>
          </a:p>
        </p:txBody>
      </p:sp>
      <p:sp>
        <p:nvSpPr>
          <p:cNvPr id="17" name="文本框 16">
            <a:extLst>
              <a:ext uri="{FF2B5EF4-FFF2-40B4-BE49-F238E27FC236}">
                <a16:creationId xmlns:a16="http://schemas.microsoft.com/office/drawing/2014/main" id="{EF899892-49C8-F44A-BF0D-7B33FAF193BE}"/>
              </a:ext>
            </a:extLst>
          </p:cNvPr>
          <p:cNvSpPr txBox="1"/>
          <p:nvPr/>
        </p:nvSpPr>
        <p:spPr>
          <a:xfrm>
            <a:off x="3576994" y="3323060"/>
            <a:ext cx="591829" cy="369332"/>
          </a:xfrm>
          <a:prstGeom prst="rect">
            <a:avLst/>
          </a:prstGeom>
          <a:noFill/>
        </p:spPr>
        <p:txBody>
          <a:bodyPr wrap="none" rtlCol="0">
            <a:spAutoFit/>
          </a:bodyPr>
          <a:lstStyle/>
          <a:p>
            <a:r>
              <a:rPr kumimoji="1" lang="en-US" altLang="zh-CN" dirty="0"/>
              <a:t>http</a:t>
            </a:r>
            <a:endParaRPr kumimoji="1" lang="zh-CN" altLang="en-US" dirty="0"/>
          </a:p>
        </p:txBody>
      </p:sp>
      <p:sp>
        <p:nvSpPr>
          <p:cNvPr id="18" name="文本框 17">
            <a:extLst>
              <a:ext uri="{FF2B5EF4-FFF2-40B4-BE49-F238E27FC236}">
                <a16:creationId xmlns:a16="http://schemas.microsoft.com/office/drawing/2014/main" id="{823B4103-BD04-5E4E-8DA0-1EE31DC12CAB}"/>
              </a:ext>
            </a:extLst>
          </p:cNvPr>
          <p:cNvSpPr txBox="1"/>
          <p:nvPr/>
        </p:nvSpPr>
        <p:spPr>
          <a:xfrm>
            <a:off x="3638133" y="4057838"/>
            <a:ext cx="591829" cy="369332"/>
          </a:xfrm>
          <a:prstGeom prst="rect">
            <a:avLst/>
          </a:prstGeom>
          <a:noFill/>
        </p:spPr>
        <p:txBody>
          <a:bodyPr wrap="none" rtlCol="0">
            <a:spAutoFit/>
          </a:bodyPr>
          <a:lstStyle/>
          <a:p>
            <a:r>
              <a:rPr kumimoji="1" lang="en-US" altLang="zh-CN" dirty="0"/>
              <a:t>http</a:t>
            </a:r>
            <a:endParaRPr kumimoji="1" lang="zh-CN" altLang="en-US" dirty="0"/>
          </a:p>
        </p:txBody>
      </p:sp>
      <p:sp>
        <p:nvSpPr>
          <p:cNvPr id="24" name="文本框 23">
            <a:extLst>
              <a:ext uri="{FF2B5EF4-FFF2-40B4-BE49-F238E27FC236}">
                <a16:creationId xmlns:a16="http://schemas.microsoft.com/office/drawing/2014/main" id="{5C656B65-0BDB-6546-8460-53D43E16F4A9}"/>
              </a:ext>
            </a:extLst>
          </p:cNvPr>
          <p:cNvSpPr txBox="1"/>
          <p:nvPr/>
        </p:nvSpPr>
        <p:spPr>
          <a:xfrm>
            <a:off x="5272622" y="2580475"/>
            <a:ext cx="646331" cy="369332"/>
          </a:xfrm>
          <a:prstGeom prst="rect">
            <a:avLst/>
          </a:prstGeom>
          <a:noFill/>
        </p:spPr>
        <p:txBody>
          <a:bodyPr wrap="none" rtlCol="0">
            <a:spAutoFit/>
          </a:bodyPr>
          <a:lstStyle/>
          <a:p>
            <a:r>
              <a:rPr kumimoji="1" lang="zh-CN" altLang="en-US" dirty="0"/>
              <a:t>服务</a:t>
            </a:r>
          </a:p>
        </p:txBody>
      </p:sp>
      <p:sp>
        <p:nvSpPr>
          <p:cNvPr id="25" name="文本框 24">
            <a:extLst>
              <a:ext uri="{FF2B5EF4-FFF2-40B4-BE49-F238E27FC236}">
                <a16:creationId xmlns:a16="http://schemas.microsoft.com/office/drawing/2014/main" id="{A68BFDDB-BACD-3D4B-9E03-D7BF17148270}"/>
              </a:ext>
            </a:extLst>
          </p:cNvPr>
          <p:cNvSpPr txBox="1"/>
          <p:nvPr/>
        </p:nvSpPr>
        <p:spPr>
          <a:xfrm>
            <a:off x="3802024" y="5451838"/>
            <a:ext cx="7859844"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把操作封装到一个工程中去，然后暴露访问的方式，形成“服务”</a:t>
            </a:r>
            <a:endParaRPr lang="en-US" altLang="zh-CN"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修改关于注册用户的业务方法只要改这个服务就好了，很好的解耦</a:t>
            </a:r>
            <a:endParaRPr lang="en-US" altLang="zh-CN"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其他业务比如商品、广告等业务都可以单独形成服务部署在单独服务器上</a:t>
            </a:r>
            <a:endParaRPr kumimoji="1" lang="zh-CN" altLang="en-US" dirty="0">
              <a:latin typeface="Microsoft YaHei" panose="020B0503020204020204" pitchFamily="34" charset="-122"/>
              <a:ea typeface="Microsoft YaHei" panose="020B0503020204020204" pitchFamily="34" charset="-122"/>
            </a:endParaRPr>
          </a:p>
        </p:txBody>
      </p:sp>
      <p:cxnSp>
        <p:nvCxnSpPr>
          <p:cNvPr id="26" name="直接连接符 7">
            <a:extLst>
              <a:ext uri="{FF2B5EF4-FFF2-40B4-BE49-F238E27FC236}">
                <a16:creationId xmlns:a16="http://schemas.microsoft.com/office/drawing/2014/main" id="{1A7F9FDF-33ED-884C-8FC8-EEA1F4B7108D}"/>
              </a:ext>
            </a:extLst>
          </p:cNvPr>
          <p:cNvCxnSpPr/>
          <p:nvPr/>
        </p:nvCxnSpPr>
        <p:spPr>
          <a:xfrm>
            <a:off x="717452" y="1127974"/>
            <a:ext cx="1063634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7" name="图片 26">
            <a:extLst>
              <a:ext uri="{FF2B5EF4-FFF2-40B4-BE49-F238E27FC236}">
                <a16:creationId xmlns:a16="http://schemas.microsoft.com/office/drawing/2014/main" id="{C07EF67E-DE84-8543-86CB-CFA13E88372B}"/>
              </a:ext>
            </a:extLst>
          </p:cNvPr>
          <p:cNvPicPr>
            <a:picLocks noChangeAspect="1"/>
          </p:cNvPicPr>
          <p:nvPr/>
        </p:nvPicPr>
        <p:blipFill rotWithShape="1">
          <a:blip r:embed="rId3">
            <a:clrChange>
              <a:clrFrom>
                <a:srgbClr val="E9F3FD"/>
              </a:clrFrom>
              <a:clrTo>
                <a:srgbClr val="E9F3FD">
                  <a:alpha val="0"/>
                </a:srgbClr>
              </a:clrTo>
            </a:clrChange>
            <a:extLst>
              <a:ext uri="{28A0092B-C50C-407E-A947-70E740481C1C}">
                <a14:useLocalDpi xmlns:a14="http://schemas.microsoft.com/office/drawing/2010/main" val="0"/>
              </a:ext>
            </a:extLst>
          </a:blip>
          <a:srcRect r="85612"/>
          <a:stretch/>
        </p:blipFill>
        <p:spPr>
          <a:xfrm>
            <a:off x="10210784" y="51134"/>
            <a:ext cx="973032" cy="1064860"/>
          </a:xfrm>
          <a:prstGeom prst="rect">
            <a:avLst/>
          </a:prstGeom>
        </p:spPr>
      </p:pic>
      <p:pic>
        <p:nvPicPr>
          <p:cNvPr id="28" name="Picture 12" descr="C:\Users\BISTU-SIM\Desktop\Documents\01学校有关文件\00综合\学校标识\标、中英文组合副本.gif">
            <a:extLst>
              <a:ext uri="{FF2B5EF4-FFF2-40B4-BE49-F238E27FC236}">
                <a16:creationId xmlns:a16="http://schemas.microsoft.com/office/drawing/2014/main" id="{8B071006-A122-6642-92A3-A86884FBE37C}"/>
              </a:ext>
            </a:extLst>
          </p:cNvPr>
          <p:cNvPicPr>
            <a:picLocks noChangeAspect="1" noChangeArrowheads="1"/>
          </p:cNvPicPr>
          <p:nvPr/>
        </p:nvPicPr>
        <p:blipFill rotWithShape="1">
          <a:blip r:embed="rId4" cstate="print"/>
          <a:srcRect l="3517" t="9035" r="2625" b="5557"/>
          <a:stretch/>
        </p:blipFill>
        <p:spPr bwMode="auto">
          <a:xfrm>
            <a:off x="717452" y="222817"/>
            <a:ext cx="3066107" cy="713260"/>
          </a:xfrm>
          <a:prstGeom prst="rect">
            <a:avLst/>
          </a:prstGeom>
          <a:solidFill>
            <a:schemeClr val="bg1"/>
          </a:solidFill>
          <a:ln w="9525">
            <a:noFill/>
            <a:miter lim="800000"/>
            <a:headEnd/>
            <a:tailEnd/>
          </a:ln>
        </p:spPr>
      </p:pic>
    </p:spTree>
    <p:extLst>
      <p:ext uri="{BB962C8B-B14F-4D97-AF65-F5344CB8AC3E}">
        <p14:creationId xmlns:p14="http://schemas.microsoft.com/office/powerpoint/2010/main" val="1386099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662D1DC0-031F-F449-A3E8-B85F822B625B}"/>
              </a:ext>
            </a:extLst>
          </p:cNvPr>
          <p:cNvSpPr>
            <a:spLocks noGrp="1"/>
          </p:cNvSpPr>
          <p:nvPr>
            <p:ph idx="1"/>
          </p:nvPr>
        </p:nvSpPr>
        <p:spPr>
          <a:xfrm>
            <a:off x="1676400" y="2105542"/>
            <a:ext cx="10515600" cy="4351338"/>
          </a:xfrm>
        </p:spPr>
        <p:txBody>
          <a:bodyPr>
            <a:normAutofit/>
          </a:bodyPr>
          <a:lstStyle/>
          <a:p>
            <a:pPr marL="0" indent="0">
              <a:buNone/>
            </a:pPr>
            <a:endParaRPr lang="en-US" altLang="zh-CN" dirty="0">
              <a:latin typeface="Microsoft YaHei" panose="020B0503020204020204" pitchFamily="34" charset="-122"/>
              <a:ea typeface="Microsoft YaHei" panose="020B0503020204020204" pitchFamily="34" charset="-122"/>
            </a:endParaRPr>
          </a:p>
          <a:p>
            <a:pPr marL="0" indent="0">
              <a:buNone/>
            </a:pPr>
            <a:r>
              <a:rPr lang="zh-CN" altLang="en-US" sz="2000" dirty="0">
                <a:latin typeface="Microsoft YaHei" panose="020B0503020204020204" pitchFamily="34" charset="-122"/>
                <a:ea typeface="Microsoft YaHei" panose="020B0503020204020204" pitchFamily="34" charset="-122"/>
              </a:rPr>
              <a:t>网站：</a:t>
            </a:r>
          </a:p>
          <a:p>
            <a:pPr lvl="1"/>
            <a:r>
              <a:rPr lang="zh-CN" altLang="en-US" sz="1800" dirty="0">
                <a:latin typeface="Microsoft YaHei" panose="020B0503020204020204" pitchFamily="34" charset="-122"/>
                <a:ea typeface="Microsoft YaHei" panose="020B0503020204020204" pitchFamily="34" charset="-122"/>
              </a:rPr>
              <a:t>用户注册、登录功能</a:t>
            </a:r>
          </a:p>
          <a:p>
            <a:pPr lvl="1"/>
            <a:r>
              <a:rPr lang="zh-CN" altLang="en-US" sz="1800" dirty="0">
                <a:latin typeface="Microsoft YaHei" panose="020B0503020204020204" pitchFamily="34" charset="-122"/>
                <a:ea typeface="Microsoft YaHei" panose="020B0503020204020204" pitchFamily="34" charset="-122"/>
              </a:rPr>
              <a:t>商品展示</a:t>
            </a:r>
          </a:p>
          <a:p>
            <a:pPr lvl="1"/>
            <a:r>
              <a:rPr lang="zh-CN" altLang="en-US" sz="1800" dirty="0">
                <a:latin typeface="Microsoft YaHei" panose="020B0503020204020204" pitchFamily="34" charset="-122"/>
                <a:ea typeface="Microsoft YaHei" panose="020B0503020204020204" pitchFamily="34" charset="-122"/>
              </a:rPr>
              <a:t>下单</a:t>
            </a:r>
          </a:p>
          <a:p>
            <a:pPr marL="0" indent="0">
              <a:buNone/>
            </a:pPr>
            <a:endParaRPr lang="en-US" altLang="zh-CN" sz="2000" dirty="0">
              <a:latin typeface="Microsoft YaHei" panose="020B0503020204020204" pitchFamily="34" charset="-122"/>
              <a:ea typeface="Microsoft YaHei" panose="020B0503020204020204" pitchFamily="34" charset="-122"/>
            </a:endParaRPr>
          </a:p>
          <a:p>
            <a:pPr marL="0" indent="0">
              <a:buNone/>
            </a:pPr>
            <a:r>
              <a:rPr lang="zh-CN" altLang="en-US" sz="2000" dirty="0">
                <a:latin typeface="Microsoft YaHei" panose="020B0503020204020204" pitchFamily="34" charset="-122"/>
                <a:ea typeface="Microsoft YaHei" panose="020B0503020204020204" pitchFamily="34" charset="-122"/>
              </a:rPr>
              <a:t>管理后台：</a:t>
            </a:r>
          </a:p>
          <a:p>
            <a:pPr lvl="1"/>
            <a:r>
              <a:rPr lang="zh-CN" altLang="en-US" sz="1800" dirty="0">
                <a:latin typeface="Microsoft YaHei" panose="020B0503020204020204" pitchFamily="34" charset="-122"/>
                <a:ea typeface="Microsoft YaHei" panose="020B0503020204020204" pitchFamily="34" charset="-122"/>
              </a:rPr>
              <a:t>用户管理</a:t>
            </a:r>
          </a:p>
          <a:p>
            <a:pPr lvl="1"/>
            <a:r>
              <a:rPr lang="zh-CN" altLang="en-US" sz="1800" dirty="0">
                <a:latin typeface="Microsoft YaHei" panose="020B0503020204020204" pitchFamily="34" charset="-122"/>
                <a:ea typeface="Microsoft YaHei" panose="020B0503020204020204" pitchFamily="34" charset="-122"/>
              </a:rPr>
              <a:t>商品管理</a:t>
            </a:r>
          </a:p>
          <a:p>
            <a:pPr lvl="1"/>
            <a:r>
              <a:rPr lang="zh-CN" altLang="en-US" sz="1800" dirty="0">
                <a:latin typeface="Microsoft YaHei" panose="020B0503020204020204" pitchFamily="34" charset="-122"/>
                <a:ea typeface="Microsoft YaHei" panose="020B0503020204020204" pitchFamily="34" charset="-122"/>
              </a:rPr>
              <a:t>订单管理</a:t>
            </a:r>
          </a:p>
          <a:p>
            <a:pPr marL="0" indent="0">
              <a:buNone/>
            </a:pPr>
            <a:endParaRPr lang="zh-CN" altLang="en-US"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7321B947-0A78-1A40-B60C-936AFAA8A7EA}"/>
              </a:ext>
            </a:extLst>
          </p:cNvPr>
          <p:cNvSpPr txBox="1"/>
          <p:nvPr/>
        </p:nvSpPr>
        <p:spPr>
          <a:xfrm>
            <a:off x="717452" y="1520767"/>
            <a:ext cx="2762295" cy="523220"/>
          </a:xfrm>
          <a:prstGeom prst="rect">
            <a:avLst/>
          </a:prstGeom>
          <a:noFill/>
        </p:spPr>
        <p:txBody>
          <a:bodyPr wrap="none" rtlCol="0">
            <a:spAutoFit/>
          </a:bodyPr>
          <a:lstStyle/>
          <a:p>
            <a:r>
              <a:rPr kumimoji="1" lang="zh-CN" altLang="en-US" sz="2800" dirty="0">
                <a:latin typeface="Microsoft YaHei" panose="020B0503020204020204" pitchFamily="34" charset="-122"/>
                <a:ea typeface="Microsoft YaHei" panose="020B0503020204020204" pitchFamily="34" charset="-122"/>
              </a:rPr>
              <a:t>设计购物网站</a:t>
            </a:r>
            <a:r>
              <a:rPr kumimoji="1" lang="en-US" altLang="zh-CN" sz="2800" dirty="0">
                <a:latin typeface="Microsoft YaHei" panose="020B0503020204020204" pitchFamily="34" charset="-122"/>
                <a:ea typeface="Microsoft YaHei" panose="020B0503020204020204" pitchFamily="34" charset="-122"/>
              </a:rPr>
              <a:t>    </a:t>
            </a:r>
            <a:endParaRPr kumimoji="1" lang="zh-CN" altLang="en-US" sz="2800" dirty="0">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5C2C75D8-3E6C-F34E-BE3B-8F7B726C10AA}"/>
              </a:ext>
            </a:extLst>
          </p:cNvPr>
          <p:cNvPicPr>
            <a:picLocks noChangeAspect="1"/>
          </p:cNvPicPr>
          <p:nvPr/>
        </p:nvPicPr>
        <p:blipFill>
          <a:blip r:embed="rId2"/>
          <a:stretch>
            <a:fillRect/>
          </a:stretch>
        </p:blipFill>
        <p:spPr>
          <a:xfrm>
            <a:off x="5681662" y="2557388"/>
            <a:ext cx="4704449" cy="3029984"/>
          </a:xfrm>
          <a:prstGeom prst="rect">
            <a:avLst/>
          </a:prstGeom>
        </p:spPr>
      </p:pic>
      <p:cxnSp>
        <p:nvCxnSpPr>
          <p:cNvPr id="10" name="直接连接符 7">
            <a:extLst>
              <a:ext uri="{FF2B5EF4-FFF2-40B4-BE49-F238E27FC236}">
                <a16:creationId xmlns:a16="http://schemas.microsoft.com/office/drawing/2014/main" id="{37D8CA62-C6E9-6B43-A701-507E1EC921F3}"/>
              </a:ext>
            </a:extLst>
          </p:cNvPr>
          <p:cNvCxnSpPr/>
          <p:nvPr/>
        </p:nvCxnSpPr>
        <p:spPr>
          <a:xfrm>
            <a:off x="717452" y="1127974"/>
            <a:ext cx="1063634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1F52E093-61A1-DC42-9B81-5C9796587C05}"/>
              </a:ext>
            </a:extLst>
          </p:cNvPr>
          <p:cNvPicPr>
            <a:picLocks noChangeAspect="1"/>
          </p:cNvPicPr>
          <p:nvPr/>
        </p:nvPicPr>
        <p:blipFill rotWithShape="1">
          <a:blip r:embed="rId3">
            <a:clrChange>
              <a:clrFrom>
                <a:srgbClr val="E9F3FD"/>
              </a:clrFrom>
              <a:clrTo>
                <a:srgbClr val="E9F3FD">
                  <a:alpha val="0"/>
                </a:srgbClr>
              </a:clrTo>
            </a:clrChange>
            <a:extLst>
              <a:ext uri="{28A0092B-C50C-407E-A947-70E740481C1C}">
                <a14:useLocalDpi xmlns:a14="http://schemas.microsoft.com/office/drawing/2010/main" val="0"/>
              </a:ext>
            </a:extLst>
          </a:blip>
          <a:srcRect r="85612"/>
          <a:stretch/>
        </p:blipFill>
        <p:spPr>
          <a:xfrm>
            <a:off x="10210784" y="51134"/>
            <a:ext cx="973032" cy="1064860"/>
          </a:xfrm>
          <a:prstGeom prst="rect">
            <a:avLst/>
          </a:prstGeom>
        </p:spPr>
      </p:pic>
      <p:pic>
        <p:nvPicPr>
          <p:cNvPr id="12" name="Picture 12" descr="C:\Users\BISTU-SIM\Desktop\Documents\01学校有关文件\00综合\学校标识\标、中英文组合副本.gif">
            <a:extLst>
              <a:ext uri="{FF2B5EF4-FFF2-40B4-BE49-F238E27FC236}">
                <a16:creationId xmlns:a16="http://schemas.microsoft.com/office/drawing/2014/main" id="{E8BA3921-8BCC-2149-B341-68714A80E0B5}"/>
              </a:ext>
            </a:extLst>
          </p:cNvPr>
          <p:cNvPicPr>
            <a:picLocks noChangeAspect="1" noChangeArrowheads="1"/>
          </p:cNvPicPr>
          <p:nvPr/>
        </p:nvPicPr>
        <p:blipFill rotWithShape="1">
          <a:blip r:embed="rId4" cstate="print"/>
          <a:srcRect l="3517" t="9035" r="2625" b="5557"/>
          <a:stretch/>
        </p:blipFill>
        <p:spPr bwMode="auto">
          <a:xfrm>
            <a:off x="717452" y="222817"/>
            <a:ext cx="3066107" cy="713260"/>
          </a:xfrm>
          <a:prstGeom prst="rect">
            <a:avLst/>
          </a:prstGeom>
          <a:solidFill>
            <a:schemeClr val="bg1"/>
          </a:solidFill>
          <a:ln w="9525">
            <a:noFill/>
            <a:miter lim="800000"/>
            <a:headEnd/>
            <a:tailEnd/>
          </a:ln>
        </p:spPr>
      </p:pic>
      <p:sp>
        <p:nvSpPr>
          <p:cNvPr id="2" name="文本框 1">
            <a:extLst>
              <a:ext uri="{FF2B5EF4-FFF2-40B4-BE49-F238E27FC236}">
                <a16:creationId xmlns:a16="http://schemas.microsoft.com/office/drawing/2014/main" id="{A96C2D46-717C-457A-81C2-2AC32C79826B}"/>
              </a:ext>
            </a:extLst>
          </p:cNvPr>
          <p:cNvSpPr txBox="1"/>
          <p:nvPr/>
        </p:nvSpPr>
        <p:spPr>
          <a:xfrm>
            <a:off x="9539416" y="5152768"/>
            <a:ext cx="1272746" cy="577258"/>
          </a:xfrm>
          <a:prstGeom prst="rect">
            <a:avLst/>
          </a:prstGeom>
          <a:solidFill>
            <a:schemeClr val="bg1"/>
          </a:solidFill>
        </p:spPr>
        <p:txBody>
          <a:bodyPr wrap="square" rtlCol="0">
            <a:spAutoFit/>
          </a:bodyPr>
          <a:lstStyle/>
          <a:p>
            <a:endParaRPr lang="zh-CN" altLang="en-US" dirty="0"/>
          </a:p>
        </p:txBody>
      </p:sp>
    </p:spTree>
    <p:extLst>
      <p:ext uri="{BB962C8B-B14F-4D97-AF65-F5344CB8AC3E}">
        <p14:creationId xmlns:p14="http://schemas.microsoft.com/office/powerpoint/2010/main" val="1052998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9E06E9F-3305-3344-BEB9-1C1515C61724}"/>
              </a:ext>
            </a:extLst>
          </p:cNvPr>
          <p:cNvSpPr>
            <a:spLocks noGrp="1"/>
          </p:cNvSpPr>
          <p:nvPr>
            <p:ph idx="1"/>
          </p:nvPr>
        </p:nvSpPr>
        <p:spPr>
          <a:xfrm>
            <a:off x="901995" y="1910684"/>
            <a:ext cx="4609067" cy="4351338"/>
          </a:xfrm>
        </p:spPr>
        <p:txBody>
          <a:bodyPr/>
          <a:lstStyle/>
          <a:p>
            <a:pPr marL="0" indent="0">
              <a:buNone/>
            </a:pPr>
            <a:r>
              <a:rPr lang="zh-CN" altLang="en-US" sz="2000" dirty="0">
                <a:latin typeface="Microsoft YaHei" panose="020B0503020204020204" pitchFamily="34" charset="-122"/>
                <a:ea typeface="Microsoft YaHei" panose="020B0503020204020204" pitchFamily="34" charset="-122"/>
              </a:rPr>
              <a:t>在竞争的压力下，开展一些营销手段：</a:t>
            </a:r>
            <a:endParaRPr lang="en-US" altLang="zh-CN" sz="2000" dirty="0">
              <a:latin typeface="Microsoft YaHei" panose="020B0503020204020204" pitchFamily="34" charset="-122"/>
              <a:ea typeface="Microsoft YaHei" panose="020B0503020204020204" pitchFamily="34" charset="-122"/>
            </a:endParaRPr>
          </a:p>
          <a:p>
            <a:pPr marL="0" indent="0">
              <a:buNone/>
            </a:pPr>
            <a:endParaRPr lang="zh-CN" altLang="en-US" dirty="0">
              <a:latin typeface="Microsoft YaHei" panose="020B0503020204020204" pitchFamily="34" charset="-122"/>
              <a:ea typeface="Microsoft YaHei" panose="020B0503020204020204" pitchFamily="34" charset="-122"/>
            </a:endParaRPr>
          </a:p>
          <a:p>
            <a:r>
              <a:rPr lang="zh-CN" altLang="en-US" sz="1800" dirty="0">
                <a:latin typeface="Microsoft YaHei" panose="020B0503020204020204" pitchFamily="34" charset="-122"/>
                <a:ea typeface="Microsoft YaHei" panose="020B0503020204020204" pitchFamily="34" charset="-122"/>
              </a:rPr>
              <a:t>开展促销活动。比如元旦全场打折，春节买二送一，情人节狗粮优惠券等等。</a:t>
            </a:r>
          </a:p>
          <a:p>
            <a:r>
              <a:rPr lang="zh-CN" altLang="en-US" sz="1800" dirty="0">
                <a:latin typeface="Microsoft YaHei" panose="020B0503020204020204" pitchFamily="34" charset="-122"/>
                <a:ea typeface="Microsoft YaHei" panose="020B0503020204020204" pitchFamily="34" charset="-122"/>
              </a:rPr>
              <a:t>拓展渠道，新增移动端营销。除了网站外，还需要开发移动端</a:t>
            </a:r>
            <a:r>
              <a:rPr lang="en-US" altLang="zh-CN" sz="1800" dirty="0">
                <a:latin typeface="Microsoft YaHei" panose="020B0503020204020204" pitchFamily="34" charset="-122"/>
                <a:ea typeface="Microsoft YaHei" panose="020B0503020204020204" pitchFamily="34" charset="-122"/>
              </a:rPr>
              <a:t>APP</a:t>
            </a:r>
            <a:r>
              <a:rPr lang="zh-CN" altLang="en-US" sz="1800" dirty="0">
                <a:latin typeface="Microsoft YaHei" panose="020B0503020204020204" pitchFamily="34" charset="-122"/>
                <a:ea typeface="Microsoft YaHei" panose="020B0503020204020204" pitchFamily="34" charset="-122"/>
              </a:rPr>
              <a:t>，微信小程序等。</a:t>
            </a:r>
          </a:p>
          <a:p>
            <a:r>
              <a:rPr lang="zh-CN" altLang="en-US" sz="1800" dirty="0">
                <a:latin typeface="Microsoft YaHei" panose="020B0503020204020204" pitchFamily="34" charset="-122"/>
                <a:ea typeface="Microsoft YaHei" panose="020B0503020204020204" pitchFamily="34" charset="-122"/>
              </a:rPr>
              <a:t>精准营销。利用历史数据对用户进行分析，提供个性化服务。</a:t>
            </a:r>
          </a:p>
          <a:p>
            <a:r>
              <a:rPr lang="en-US" altLang="zh-CN" sz="1800" dirty="0">
                <a:latin typeface="Microsoft YaHei" panose="020B0503020204020204" pitchFamily="34" charset="-122"/>
                <a:ea typeface="Microsoft YaHei" panose="020B0503020204020204" pitchFamily="34" charset="-122"/>
              </a:rPr>
              <a:t>……</a:t>
            </a:r>
          </a:p>
          <a:p>
            <a:endParaRPr kumimoji="1" lang="zh-CN" altLang="en-US" dirty="0"/>
          </a:p>
        </p:txBody>
      </p:sp>
      <p:pic>
        <p:nvPicPr>
          <p:cNvPr id="4" name="图片 3">
            <a:extLst>
              <a:ext uri="{FF2B5EF4-FFF2-40B4-BE49-F238E27FC236}">
                <a16:creationId xmlns:a16="http://schemas.microsoft.com/office/drawing/2014/main" id="{8677AFF7-E4DE-024A-ABBA-A8FB6A3906A9}"/>
              </a:ext>
            </a:extLst>
          </p:cNvPr>
          <p:cNvPicPr>
            <a:picLocks noChangeAspect="1"/>
          </p:cNvPicPr>
          <p:nvPr/>
        </p:nvPicPr>
        <p:blipFill>
          <a:blip r:embed="rId3"/>
          <a:stretch>
            <a:fillRect/>
          </a:stretch>
        </p:blipFill>
        <p:spPr>
          <a:xfrm>
            <a:off x="6096000" y="1615560"/>
            <a:ext cx="5339919" cy="4465120"/>
          </a:xfrm>
          <a:prstGeom prst="rect">
            <a:avLst/>
          </a:prstGeom>
        </p:spPr>
      </p:pic>
      <p:cxnSp>
        <p:nvCxnSpPr>
          <p:cNvPr id="6" name="直接连接符 7">
            <a:extLst>
              <a:ext uri="{FF2B5EF4-FFF2-40B4-BE49-F238E27FC236}">
                <a16:creationId xmlns:a16="http://schemas.microsoft.com/office/drawing/2014/main" id="{19E82B65-4FDE-9E4F-8729-DD9166BA4016}"/>
              </a:ext>
            </a:extLst>
          </p:cNvPr>
          <p:cNvCxnSpPr/>
          <p:nvPr/>
        </p:nvCxnSpPr>
        <p:spPr>
          <a:xfrm>
            <a:off x="717452" y="1127974"/>
            <a:ext cx="1063634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37BBD89E-353F-6D4E-81EC-B86AE38444C8}"/>
              </a:ext>
            </a:extLst>
          </p:cNvPr>
          <p:cNvPicPr>
            <a:picLocks noChangeAspect="1"/>
          </p:cNvPicPr>
          <p:nvPr/>
        </p:nvPicPr>
        <p:blipFill rotWithShape="1">
          <a:blip r:embed="rId4">
            <a:clrChange>
              <a:clrFrom>
                <a:srgbClr val="E9F3FD"/>
              </a:clrFrom>
              <a:clrTo>
                <a:srgbClr val="E9F3FD">
                  <a:alpha val="0"/>
                </a:srgbClr>
              </a:clrTo>
            </a:clrChange>
            <a:extLst>
              <a:ext uri="{28A0092B-C50C-407E-A947-70E740481C1C}">
                <a14:useLocalDpi xmlns:a14="http://schemas.microsoft.com/office/drawing/2010/main" val="0"/>
              </a:ext>
            </a:extLst>
          </a:blip>
          <a:srcRect r="85612"/>
          <a:stretch/>
        </p:blipFill>
        <p:spPr>
          <a:xfrm>
            <a:off x="10210784" y="51134"/>
            <a:ext cx="973032" cy="1064860"/>
          </a:xfrm>
          <a:prstGeom prst="rect">
            <a:avLst/>
          </a:prstGeom>
        </p:spPr>
      </p:pic>
      <p:pic>
        <p:nvPicPr>
          <p:cNvPr id="8" name="Picture 12" descr="C:\Users\BISTU-SIM\Desktop\Documents\01学校有关文件\00综合\学校标识\标、中英文组合副本.gif">
            <a:extLst>
              <a:ext uri="{FF2B5EF4-FFF2-40B4-BE49-F238E27FC236}">
                <a16:creationId xmlns:a16="http://schemas.microsoft.com/office/drawing/2014/main" id="{2B81F21E-7643-7F48-80A6-7EFA6F914B65}"/>
              </a:ext>
            </a:extLst>
          </p:cNvPr>
          <p:cNvPicPr>
            <a:picLocks noChangeAspect="1" noChangeArrowheads="1"/>
          </p:cNvPicPr>
          <p:nvPr/>
        </p:nvPicPr>
        <p:blipFill rotWithShape="1">
          <a:blip r:embed="rId5" cstate="print"/>
          <a:srcRect l="3517" t="9035" r="2625" b="5557"/>
          <a:stretch/>
        </p:blipFill>
        <p:spPr bwMode="auto">
          <a:xfrm>
            <a:off x="717452" y="222817"/>
            <a:ext cx="3066107" cy="713260"/>
          </a:xfrm>
          <a:prstGeom prst="rect">
            <a:avLst/>
          </a:prstGeom>
          <a:solidFill>
            <a:schemeClr val="bg1"/>
          </a:solidFill>
          <a:ln w="9525">
            <a:noFill/>
            <a:miter lim="800000"/>
            <a:headEnd/>
            <a:tailEnd/>
          </a:ln>
        </p:spPr>
      </p:pic>
    </p:spTree>
    <p:extLst>
      <p:ext uri="{BB962C8B-B14F-4D97-AF65-F5344CB8AC3E}">
        <p14:creationId xmlns:p14="http://schemas.microsoft.com/office/powerpoint/2010/main" val="2963256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3D0338A-F7A1-2840-A8F7-9A431B2F6D27}"/>
              </a:ext>
            </a:extLst>
          </p:cNvPr>
          <p:cNvSpPr>
            <a:spLocks noGrp="1"/>
          </p:cNvSpPr>
          <p:nvPr>
            <p:ph idx="1"/>
          </p:nvPr>
        </p:nvSpPr>
        <p:spPr>
          <a:xfrm>
            <a:off x="781050" y="1625600"/>
            <a:ext cx="11049000" cy="4351338"/>
          </a:xfrm>
        </p:spPr>
        <p:txBody>
          <a:bodyPr>
            <a:normAutofit/>
          </a:bodyPr>
          <a:lstStyle/>
          <a:p>
            <a:pPr marL="0" indent="0">
              <a:buNone/>
            </a:pPr>
            <a:endParaRPr kumimoji="1" lang="en-US" altLang="zh-CN" sz="2000" dirty="0">
              <a:latin typeface="Microsoft YaHei" panose="020B0503020204020204" pitchFamily="34" charset="-122"/>
              <a:ea typeface="Microsoft YaHei" panose="020B0503020204020204" pitchFamily="34" charset="-122"/>
            </a:endParaRPr>
          </a:p>
          <a:p>
            <a:pPr marL="0" indent="0">
              <a:buNone/>
            </a:pPr>
            <a:r>
              <a:rPr lang="zh-CN" altLang="en-US" sz="2000" dirty="0">
                <a:latin typeface="Microsoft YaHei" panose="020B0503020204020204" pitchFamily="34" charset="-122"/>
                <a:ea typeface="Microsoft YaHei" panose="020B0503020204020204" pitchFamily="34" charset="-122"/>
              </a:rPr>
              <a:t>整理业务逻辑，抽象出公用的业务能力，做成几个公共服务：</a:t>
            </a:r>
          </a:p>
          <a:p>
            <a:endParaRPr lang="en-US" altLang="zh-CN" sz="2000" dirty="0">
              <a:latin typeface="Microsoft YaHei" panose="020B0503020204020204" pitchFamily="34" charset="-122"/>
              <a:ea typeface="Microsoft YaHei" panose="020B0503020204020204" pitchFamily="34" charset="-122"/>
            </a:endParaRPr>
          </a:p>
          <a:p>
            <a:pPr lvl="3">
              <a:lnSpc>
                <a:spcPct val="150000"/>
              </a:lnSpc>
            </a:pPr>
            <a:r>
              <a:rPr lang="zh-CN" altLang="en-US" dirty="0">
                <a:latin typeface="Microsoft YaHei" panose="020B0503020204020204" pitchFamily="34" charset="-122"/>
                <a:ea typeface="Microsoft YaHei" panose="020B0503020204020204" pitchFamily="34" charset="-122"/>
              </a:rPr>
              <a:t>用户服务</a:t>
            </a:r>
          </a:p>
          <a:p>
            <a:pPr lvl="3">
              <a:lnSpc>
                <a:spcPct val="150000"/>
              </a:lnSpc>
            </a:pPr>
            <a:r>
              <a:rPr lang="zh-CN" altLang="en-US" dirty="0">
                <a:latin typeface="Microsoft YaHei" panose="020B0503020204020204" pitchFamily="34" charset="-122"/>
                <a:ea typeface="Microsoft YaHei" panose="020B0503020204020204" pitchFamily="34" charset="-122"/>
              </a:rPr>
              <a:t>商品服务</a:t>
            </a:r>
          </a:p>
          <a:p>
            <a:pPr lvl="3">
              <a:lnSpc>
                <a:spcPct val="150000"/>
              </a:lnSpc>
            </a:pPr>
            <a:r>
              <a:rPr lang="zh-CN" altLang="en-US" dirty="0">
                <a:latin typeface="Microsoft YaHei" panose="020B0503020204020204" pitchFamily="34" charset="-122"/>
                <a:ea typeface="Microsoft YaHei" panose="020B0503020204020204" pitchFamily="34" charset="-122"/>
              </a:rPr>
              <a:t>促销服务</a:t>
            </a:r>
          </a:p>
          <a:p>
            <a:pPr lvl="3">
              <a:lnSpc>
                <a:spcPct val="150000"/>
              </a:lnSpc>
            </a:pPr>
            <a:r>
              <a:rPr lang="zh-CN" altLang="en-US" dirty="0">
                <a:latin typeface="Microsoft YaHei" panose="020B0503020204020204" pitchFamily="34" charset="-122"/>
                <a:ea typeface="Microsoft YaHei" panose="020B0503020204020204" pitchFamily="34" charset="-122"/>
              </a:rPr>
              <a:t>订单服务</a:t>
            </a:r>
          </a:p>
          <a:p>
            <a:pPr lvl="3">
              <a:lnSpc>
                <a:spcPct val="150000"/>
              </a:lnSpc>
            </a:pPr>
            <a:r>
              <a:rPr lang="zh-CN" altLang="en-US" dirty="0">
                <a:latin typeface="Microsoft YaHei" panose="020B0503020204020204" pitchFamily="34" charset="-122"/>
                <a:ea typeface="Microsoft YaHei" panose="020B0503020204020204" pitchFamily="34" charset="-122"/>
              </a:rPr>
              <a:t>数据分析服务</a:t>
            </a:r>
            <a:br>
              <a:rPr lang="zh-CN" altLang="en-US" sz="1000" dirty="0">
                <a:latin typeface="Microsoft YaHei" panose="020B0503020204020204" pitchFamily="34" charset="-122"/>
                <a:ea typeface="Microsoft YaHei" panose="020B0503020204020204" pitchFamily="34" charset="-122"/>
              </a:rPr>
            </a:br>
            <a:endParaRPr kumimoji="1" lang="zh-CN" altLang="en-US" sz="1000" dirty="0">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83322846-5546-6747-A65B-C8CFB7AB8281}"/>
              </a:ext>
            </a:extLst>
          </p:cNvPr>
          <p:cNvPicPr>
            <a:picLocks noChangeAspect="1"/>
          </p:cNvPicPr>
          <p:nvPr/>
        </p:nvPicPr>
        <p:blipFill>
          <a:blip r:embed="rId3"/>
          <a:stretch>
            <a:fillRect/>
          </a:stretch>
        </p:blipFill>
        <p:spPr>
          <a:xfrm>
            <a:off x="5511784" y="2618526"/>
            <a:ext cx="4699000" cy="3111500"/>
          </a:xfrm>
          <a:prstGeom prst="rect">
            <a:avLst/>
          </a:prstGeom>
        </p:spPr>
      </p:pic>
      <p:cxnSp>
        <p:nvCxnSpPr>
          <p:cNvPr id="8" name="直接连接符 7">
            <a:extLst>
              <a:ext uri="{FF2B5EF4-FFF2-40B4-BE49-F238E27FC236}">
                <a16:creationId xmlns:a16="http://schemas.microsoft.com/office/drawing/2014/main" id="{147310DB-C927-8049-9D31-8571EA732458}"/>
              </a:ext>
            </a:extLst>
          </p:cNvPr>
          <p:cNvCxnSpPr/>
          <p:nvPr/>
        </p:nvCxnSpPr>
        <p:spPr>
          <a:xfrm>
            <a:off x="717452" y="1127974"/>
            <a:ext cx="1063634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69AD72BF-4A67-8F47-A3A0-6E9D73F9BA6D}"/>
              </a:ext>
            </a:extLst>
          </p:cNvPr>
          <p:cNvPicPr>
            <a:picLocks noChangeAspect="1"/>
          </p:cNvPicPr>
          <p:nvPr/>
        </p:nvPicPr>
        <p:blipFill rotWithShape="1">
          <a:blip r:embed="rId4">
            <a:clrChange>
              <a:clrFrom>
                <a:srgbClr val="E9F3FD"/>
              </a:clrFrom>
              <a:clrTo>
                <a:srgbClr val="E9F3FD">
                  <a:alpha val="0"/>
                </a:srgbClr>
              </a:clrTo>
            </a:clrChange>
            <a:extLst>
              <a:ext uri="{28A0092B-C50C-407E-A947-70E740481C1C}">
                <a14:useLocalDpi xmlns:a14="http://schemas.microsoft.com/office/drawing/2010/main" val="0"/>
              </a:ext>
            </a:extLst>
          </a:blip>
          <a:srcRect r="85612"/>
          <a:stretch/>
        </p:blipFill>
        <p:spPr>
          <a:xfrm>
            <a:off x="10210784" y="51134"/>
            <a:ext cx="973032" cy="1064860"/>
          </a:xfrm>
          <a:prstGeom prst="rect">
            <a:avLst/>
          </a:prstGeom>
        </p:spPr>
      </p:pic>
      <p:pic>
        <p:nvPicPr>
          <p:cNvPr id="10" name="Picture 12" descr="C:\Users\BISTU-SIM\Desktop\Documents\01学校有关文件\00综合\学校标识\标、中英文组合副本.gif">
            <a:extLst>
              <a:ext uri="{FF2B5EF4-FFF2-40B4-BE49-F238E27FC236}">
                <a16:creationId xmlns:a16="http://schemas.microsoft.com/office/drawing/2014/main" id="{58E70601-3B02-0842-9ECE-1254C6A78099}"/>
              </a:ext>
            </a:extLst>
          </p:cNvPr>
          <p:cNvPicPr>
            <a:picLocks noChangeAspect="1" noChangeArrowheads="1"/>
          </p:cNvPicPr>
          <p:nvPr/>
        </p:nvPicPr>
        <p:blipFill rotWithShape="1">
          <a:blip r:embed="rId5" cstate="print"/>
          <a:srcRect l="3517" t="9035" r="2625" b="5557"/>
          <a:stretch/>
        </p:blipFill>
        <p:spPr bwMode="auto">
          <a:xfrm>
            <a:off x="717452" y="222817"/>
            <a:ext cx="3066107" cy="713260"/>
          </a:xfrm>
          <a:prstGeom prst="rect">
            <a:avLst/>
          </a:prstGeom>
          <a:solidFill>
            <a:schemeClr val="bg1"/>
          </a:solidFill>
          <a:ln w="9525">
            <a:noFill/>
            <a:miter lim="800000"/>
            <a:headEnd/>
            <a:tailEnd/>
          </a:ln>
        </p:spPr>
      </p:pic>
      <p:sp>
        <p:nvSpPr>
          <p:cNvPr id="7" name="文本框 6">
            <a:extLst>
              <a:ext uri="{FF2B5EF4-FFF2-40B4-BE49-F238E27FC236}">
                <a16:creationId xmlns:a16="http://schemas.microsoft.com/office/drawing/2014/main" id="{620DF809-8C26-47C1-B15F-AACDF756B4F7}"/>
              </a:ext>
            </a:extLst>
          </p:cNvPr>
          <p:cNvSpPr txBox="1"/>
          <p:nvPr/>
        </p:nvSpPr>
        <p:spPr>
          <a:xfrm>
            <a:off x="9352255" y="5444942"/>
            <a:ext cx="1112108" cy="531996"/>
          </a:xfrm>
          <a:prstGeom prst="rect">
            <a:avLst/>
          </a:prstGeom>
          <a:solidFill>
            <a:schemeClr val="bg1"/>
          </a:solidFill>
        </p:spPr>
        <p:txBody>
          <a:bodyPr wrap="square" rtlCol="0">
            <a:spAutoFit/>
          </a:bodyPr>
          <a:lstStyle/>
          <a:p>
            <a:endParaRPr lang="zh-CN" altLang="en-US" dirty="0"/>
          </a:p>
        </p:txBody>
      </p:sp>
    </p:spTree>
    <p:extLst>
      <p:ext uri="{BB962C8B-B14F-4D97-AF65-F5344CB8AC3E}">
        <p14:creationId xmlns:p14="http://schemas.microsoft.com/office/powerpoint/2010/main" val="2894078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646CDD4-0D74-CA40-898F-DFEDA03ED83B}"/>
              </a:ext>
            </a:extLst>
          </p:cNvPr>
          <p:cNvSpPr>
            <a:spLocks noGrp="1"/>
          </p:cNvSpPr>
          <p:nvPr>
            <p:ph idx="1"/>
          </p:nvPr>
        </p:nvSpPr>
        <p:spPr>
          <a:xfrm>
            <a:off x="717452" y="1554162"/>
            <a:ext cx="10515600" cy="4351338"/>
          </a:xfrm>
        </p:spPr>
        <p:txBody>
          <a:bodyPr>
            <a:normAutofit/>
          </a:bodyPr>
          <a:lstStyle/>
          <a:p>
            <a:pPr marL="0" indent="0">
              <a:buNone/>
            </a:pPr>
            <a:r>
              <a:rPr lang="zh-CN" altLang="en-US" sz="2000" dirty="0">
                <a:latin typeface="Microsoft YaHei" panose="020B0503020204020204" pitchFamily="34" charset="-122"/>
                <a:ea typeface="Microsoft YaHei" panose="020B0503020204020204" pitchFamily="34" charset="-122"/>
              </a:rPr>
              <a:t>数据库依然是共用的，一些烟囱式系统的缺点仍然存在：</a:t>
            </a:r>
            <a:endParaRPr lang="en-US" altLang="zh-CN" sz="2000" dirty="0">
              <a:latin typeface="Microsoft YaHei" panose="020B0503020204020204" pitchFamily="34" charset="-122"/>
              <a:ea typeface="Microsoft YaHei" panose="020B0503020204020204" pitchFamily="34" charset="-122"/>
            </a:endParaRPr>
          </a:p>
          <a:p>
            <a:pPr marL="0" indent="0">
              <a:buNone/>
            </a:pPr>
            <a:endParaRPr lang="zh-CN" altLang="en-US"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数据库成为性能瓶颈，并且有单点故障的风险。</a:t>
            </a:r>
          </a:p>
          <a:p>
            <a:r>
              <a:rPr lang="zh-CN" altLang="en-US" sz="2000" dirty="0">
                <a:latin typeface="Microsoft YaHei" panose="020B0503020204020204" pitchFamily="34" charset="-122"/>
                <a:ea typeface="Microsoft YaHei" panose="020B0503020204020204" pitchFamily="34" charset="-122"/>
              </a:rPr>
              <a:t>数据管理趋向混乱。即使一开始有良好的模块化设计，随着时间推移，总会有一个服务直接从数据库取另一个服务的数据的现象。</a:t>
            </a:r>
          </a:p>
          <a:p>
            <a:r>
              <a:rPr lang="zh-CN" altLang="en-US" sz="2000" dirty="0">
                <a:latin typeface="Microsoft YaHei" panose="020B0503020204020204" pitchFamily="34" charset="-122"/>
                <a:ea typeface="Microsoft YaHei" panose="020B0503020204020204" pitchFamily="34" charset="-122"/>
              </a:rPr>
              <a:t>数据库表结构可能被多个服务依赖，牵一发而动全身，很难调整。</a:t>
            </a:r>
          </a:p>
        </p:txBody>
      </p:sp>
      <p:pic>
        <p:nvPicPr>
          <p:cNvPr id="4" name="图片 3">
            <a:extLst>
              <a:ext uri="{FF2B5EF4-FFF2-40B4-BE49-F238E27FC236}">
                <a16:creationId xmlns:a16="http://schemas.microsoft.com/office/drawing/2014/main" id="{643664A3-DC08-C04B-BE71-65151DF794FF}"/>
              </a:ext>
            </a:extLst>
          </p:cNvPr>
          <p:cNvPicPr>
            <a:picLocks noChangeAspect="1"/>
          </p:cNvPicPr>
          <p:nvPr/>
        </p:nvPicPr>
        <p:blipFill>
          <a:blip r:embed="rId2"/>
          <a:stretch>
            <a:fillRect/>
          </a:stretch>
        </p:blipFill>
        <p:spPr>
          <a:xfrm>
            <a:off x="7643813" y="3748291"/>
            <a:ext cx="4458887" cy="2952507"/>
          </a:xfrm>
          <a:prstGeom prst="rect">
            <a:avLst/>
          </a:prstGeom>
        </p:spPr>
      </p:pic>
      <p:cxnSp>
        <p:nvCxnSpPr>
          <p:cNvPr id="7" name="直接连接符 7">
            <a:extLst>
              <a:ext uri="{FF2B5EF4-FFF2-40B4-BE49-F238E27FC236}">
                <a16:creationId xmlns:a16="http://schemas.microsoft.com/office/drawing/2014/main" id="{FAF45BBE-310D-2B41-9B8A-FE39E9BDE6A9}"/>
              </a:ext>
            </a:extLst>
          </p:cNvPr>
          <p:cNvCxnSpPr/>
          <p:nvPr/>
        </p:nvCxnSpPr>
        <p:spPr>
          <a:xfrm>
            <a:off x="717452" y="1127974"/>
            <a:ext cx="1063634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78A6E0C4-358C-474F-808A-561622CDEFFC}"/>
              </a:ext>
            </a:extLst>
          </p:cNvPr>
          <p:cNvPicPr>
            <a:picLocks noChangeAspect="1"/>
          </p:cNvPicPr>
          <p:nvPr/>
        </p:nvPicPr>
        <p:blipFill rotWithShape="1">
          <a:blip r:embed="rId3">
            <a:clrChange>
              <a:clrFrom>
                <a:srgbClr val="E9F3FD"/>
              </a:clrFrom>
              <a:clrTo>
                <a:srgbClr val="E9F3FD">
                  <a:alpha val="0"/>
                </a:srgbClr>
              </a:clrTo>
            </a:clrChange>
            <a:extLst>
              <a:ext uri="{28A0092B-C50C-407E-A947-70E740481C1C}">
                <a14:useLocalDpi xmlns:a14="http://schemas.microsoft.com/office/drawing/2010/main" val="0"/>
              </a:ext>
            </a:extLst>
          </a:blip>
          <a:srcRect r="85612"/>
          <a:stretch/>
        </p:blipFill>
        <p:spPr>
          <a:xfrm>
            <a:off x="10210784" y="51134"/>
            <a:ext cx="973032" cy="1064860"/>
          </a:xfrm>
          <a:prstGeom prst="rect">
            <a:avLst/>
          </a:prstGeom>
        </p:spPr>
      </p:pic>
      <p:pic>
        <p:nvPicPr>
          <p:cNvPr id="9" name="Picture 12" descr="C:\Users\BISTU-SIM\Desktop\Documents\01学校有关文件\00综合\学校标识\标、中英文组合副本.gif">
            <a:extLst>
              <a:ext uri="{FF2B5EF4-FFF2-40B4-BE49-F238E27FC236}">
                <a16:creationId xmlns:a16="http://schemas.microsoft.com/office/drawing/2014/main" id="{1AF09653-21C4-564D-971F-6C1CBC1B13A9}"/>
              </a:ext>
            </a:extLst>
          </p:cNvPr>
          <p:cNvPicPr>
            <a:picLocks noChangeAspect="1" noChangeArrowheads="1"/>
          </p:cNvPicPr>
          <p:nvPr/>
        </p:nvPicPr>
        <p:blipFill rotWithShape="1">
          <a:blip r:embed="rId4" cstate="print"/>
          <a:srcRect l="3517" t="9035" r="2625" b="5557"/>
          <a:stretch/>
        </p:blipFill>
        <p:spPr bwMode="auto">
          <a:xfrm>
            <a:off x="717452" y="222817"/>
            <a:ext cx="3066107" cy="713260"/>
          </a:xfrm>
          <a:prstGeom prst="rect">
            <a:avLst/>
          </a:prstGeom>
          <a:solidFill>
            <a:schemeClr val="bg1"/>
          </a:solidFill>
          <a:ln w="9525">
            <a:noFill/>
            <a:miter lim="800000"/>
            <a:headEnd/>
            <a:tailEnd/>
          </a:ln>
        </p:spPr>
      </p:pic>
      <p:sp>
        <p:nvSpPr>
          <p:cNvPr id="10" name="文本框 9">
            <a:extLst>
              <a:ext uri="{FF2B5EF4-FFF2-40B4-BE49-F238E27FC236}">
                <a16:creationId xmlns:a16="http://schemas.microsoft.com/office/drawing/2014/main" id="{AC3F641A-D9EF-4C98-8D29-3B1DD9002F60}"/>
              </a:ext>
            </a:extLst>
          </p:cNvPr>
          <p:cNvSpPr txBox="1"/>
          <p:nvPr/>
        </p:nvSpPr>
        <p:spPr>
          <a:xfrm>
            <a:off x="11221454" y="6344159"/>
            <a:ext cx="881245" cy="356639"/>
          </a:xfrm>
          <a:prstGeom prst="rect">
            <a:avLst/>
          </a:prstGeom>
          <a:solidFill>
            <a:schemeClr val="bg1"/>
          </a:solidFill>
        </p:spPr>
        <p:txBody>
          <a:bodyPr wrap="square" rtlCol="0">
            <a:spAutoFit/>
          </a:bodyPr>
          <a:lstStyle/>
          <a:p>
            <a:endParaRPr lang="zh-CN" altLang="en-US" dirty="0"/>
          </a:p>
        </p:txBody>
      </p:sp>
    </p:spTree>
    <p:extLst>
      <p:ext uri="{BB962C8B-B14F-4D97-AF65-F5344CB8AC3E}">
        <p14:creationId xmlns:p14="http://schemas.microsoft.com/office/powerpoint/2010/main" val="54848609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TotalTime>
  <Words>1097</Words>
  <Application>Microsoft Office PowerPoint</Application>
  <PresentationFormat>宽屏</PresentationFormat>
  <Paragraphs>97</Paragraphs>
  <Slides>12</Slides>
  <Notes>6</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12</vt:i4>
      </vt:variant>
    </vt:vector>
  </HeadingPairs>
  <TitlesOfParts>
    <vt:vector size="21" baseType="lpstr">
      <vt:lpstr>-apple-system</vt:lpstr>
      <vt:lpstr>等线</vt:lpstr>
      <vt:lpstr>等线 Light</vt:lpstr>
      <vt:lpstr>Microsoft YaHei</vt:lpstr>
      <vt:lpstr>Microsoft YaHei</vt:lpstr>
      <vt:lpstr>Arial</vt:lpstr>
      <vt:lpstr>Calibri</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除去技术外的好处</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office2016mac01504</dc:creator>
  <cp:lastModifiedBy>office2016mac01504</cp:lastModifiedBy>
  <cp:revision>122</cp:revision>
  <dcterms:created xsi:type="dcterms:W3CDTF">2019-10-17T04:29:38Z</dcterms:created>
  <dcterms:modified xsi:type="dcterms:W3CDTF">2019-10-29T15:08:55Z</dcterms:modified>
</cp:coreProperties>
</file>